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World models add a rehearsal loop to AI: state, action, consequence, repeat.</a:t>
            </a:r>
          </a:p>
          <a:p/>
          <a:p>
            <a:r>
              <a:t>Key facts or evidence: The deck synthesizes the 2018 world-model lineage with public releases through 10 September 2026.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World models add a rehearsal loop to AI: state, action, consequence, repeat.</a:t>
            </a:r>
          </a:p>
          <a:p/>
          <a:p>
            <a:r>
              <a:t>Transition: Begin with the practical definition.</a:t>
            </a:r>
          </a:p>
          <a:p/>
          <a:p>
            <a:r>
              <a:t>Sources accessed 2026-09-10:</a:t>
            </a:r>
          </a:p>
          <a:p>
            <a:r>
              <a:t>- Ha &amp; Schmidhuber, World Models (2018-03-27), https://arxiv.org/abs/1803.10122</a:t>
            </a:r>
          </a:p>
          <a:p>
            <a:r>
              <a:t>- World Labs, Atlas (2026-09-01), https://www.worldlabs.ai/blog/atlas</a:t>
            </a:r>
          </a:p>
          <a:p>
            <a:r>
              <a:t>- Runway, GWM Worlds 2 (2026-09-03), https://runway.com/research/introducing-gwm-worlds-2</a:t>
            </a:r>
          </a:p>
          <a:p>
            <a:r>
              <a:t>- NVIDIA, Cosmos 3 (2026-05-31), https://developer.nvidia.com/blog/develop-physical-ai-reasoning-world-and-action-models-with-nvidia-cosmos-3/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The useful test is whether a model can roll a state forward under an action.</a:t>
            </a:r>
          </a:p>
          <a:p/>
          <a:p>
            <a:r>
              <a:t>Key facts or evidence: The useful test is whether a model can roll a state forward under an action.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The useful test is whether a model can roll a state forward under an action.</a:t>
            </a:r>
          </a:p>
          <a:p/>
          <a:p>
            <a:r>
              <a:t>Transition: Explain why the category is accelerating now.</a:t>
            </a:r>
          </a:p>
          <a:p/>
          <a:p>
            <a:r>
              <a:t>Sources accessed 2026-09-10:</a:t>
            </a:r>
          </a:p>
          <a:p>
            <a:r>
              <a:t>- Ha &amp; Schmidhuber, World Models (2018-03-27), https://arxiv.org/abs/1803.10122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The takeoff is a systems convergence, not a single algorithmic breakthrough.</a:t>
            </a:r>
          </a:p>
          <a:p/>
          <a:p>
            <a:r>
              <a:t>Key facts or evidence: The takeoff is a systems convergence, not a single algorithmic breakthrough.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The takeoff is a systems convergence, not a single algorithmic breakthrough.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Ha &amp; Schmidhuber, World Models (2018-03-27), https://arxiv.org/abs/1803.10122</a:t>
            </a:r>
          </a:p>
          <a:p>
            <a:r>
              <a:t>- Google DeepMind, Genie 3 (2025-08-05), https://deepmind.google/blog/genie-3-a-new-frontier-for-world-models/</a:t>
            </a:r>
          </a:p>
          <a:p>
            <a:r>
              <a:t>- Hafner, Yan &amp; Lillicrap, Dreamer 4 (2025-09-29), https://arxiv.org/abs/2509.24527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Output type matters more than the marketing label.</a:t>
            </a:r>
          </a:p>
          <a:p/>
          <a:p>
            <a:r>
              <a:t>Key facts or evidence: Output type matters more than the marketing label.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Output type matters more than the marketing label.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Assran et al., V-JEPA 2 (2025-06-11), https://arxiv.org/abs/2506.09985</a:t>
            </a:r>
          </a:p>
          <a:p>
            <a:r>
              <a:t>- Google DeepMind, Genie 3 (2025-08-05), https://deepmind.google/blog/genie-3-a-new-frontier-for-world-models/</a:t>
            </a:r>
          </a:p>
          <a:p>
            <a:r>
              <a:t>- World Labs, Atlas (2026-09-01), https://www.worldlabs.ai/blog/atlas</a:t>
            </a:r>
          </a:p>
          <a:p>
            <a:r>
              <a:t>- Tencent Hunyuan, HY-World 2.0 (2026-04-20), https://arxiv.org/abs/2604.14268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There is no single maturity curve: access and output differ sharply.</a:t>
            </a:r>
          </a:p>
          <a:p/>
          <a:p>
            <a:r>
              <a:t>Key facts or evidence: There is no single maturity curve: access and output differ sharply.</a:t>
            </a:r>
          </a:p>
          <a:p/>
          <a:p>
            <a:r>
              <a:t>Caveat: Specifications are vendor- or lab-reported unless independently reproduced. Lucy is a separate Decart video-transformation line; Oasis is the physical-AI world model.</a:t>
            </a:r>
          </a:p>
          <a:p/>
          <a:p>
            <a:r>
              <a:t>Story to tell: There is no single maturity curve: access and output differ sharply.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World Labs, Atlas (2026-09-01), https://www.worldlabs.ai/blog/atlas</a:t>
            </a:r>
          </a:p>
          <a:p>
            <a:r>
              <a:t>- Runway, GWM Worlds 2 (2026-09-03), https://runway.com/research/introducing-gwm-worlds-2</a:t>
            </a:r>
          </a:p>
          <a:p>
            <a:r>
              <a:t>- NVIDIA, Cosmos 3 (2026-05-31), https://developer.nvidia.com/blog/develop-physical-ai-reasoning-world-and-action-models-with-nvidia-cosmos-3/</a:t>
            </a:r>
          </a:p>
          <a:p>
            <a:r>
              <a:t>- Tencent Hunyuan, HY-World 2.0 (2026-04-20), https://arxiv.org/abs/2604.14268</a:t>
            </a:r>
          </a:p>
          <a:p>
            <a:r>
              <a:t>- Decart, Oasis 3 (2026), https://decart.ai/oasis</a:t>
            </a:r>
          </a:p>
          <a:p>
            <a:r>
              <a:t>- Google DeepMind, Genie 3 (2025-08-05), https://deepmind.google/blog/genie-3-a-new-frontier-for-world-models/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Actions and consequences are constitutive inputs, not an add-on.</a:t>
            </a:r>
          </a:p>
          <a:p/>
          <a:p>
            <a:r>
              <a:t>Key facts or evidence: Actions and consequences are constitutive inputs, not an add-on.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Actions and consequences are constitutive inputs, not an add-on.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Ha &amp; Schmidhuber, World Models (2018-03-27), https://arxiv.org/abs/1803.10122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The architecture may differ, but the causal interface stays recognizable.</a:t>
            </a:r>
          </a:p>
          <a:p/>
          <a:p>
            <a:r>
              <a:t>Key facts or evidence: The architecture may differ, but the causal interface stays recognizable.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The architecture may differ, but the causal interface stays recognizable.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Ha &amp; Schmidhuber, World Models (2018-03-27), https://arxiv.org/abs/1803.10122</a:t>
            </a:r>
          </a:p>
          <a:p>
            <a:r>
              <a:t>- Assran et al., V-JEPA 2 (2025-06-11), https://arxiv.org/abs/2506.09985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Generative worlds optimize inspectability; latent worlds optimize cheap planning.</a:t>
            </a:r>
          </a:p>
          <a:p/>
          <a:p>
            <a:r>
              <a:t>Key facts or evidence: Generative worlds optimize inspectability; latent worlds optimize cheap planning.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Generative worlds optimize inspectability; latent worlds optimize cheap planning.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Assran et al., V-JEPA 2 (2025-06-11), https://arxiv.org/abs/2506.09985</a:t>
            </a:r>
          </a:p>
          <a:p>
            <a:r>
              <a:t>- Google DeepMind, Genie 3 (2025-08-05), https://deepmind.google/blog/genie-3-a-new-frontier-for-world-models/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Visual tokenization is lossy, expensive, and part of the model’s failure surface.</a:t>
            </a:r>
          </a:p>
          <a:p/>
          <a:p>
            <a:r>
              <a:t>Key facts or evidence: Visual tokenization is lossy, expensive, and part of the model’s failure surface.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Visual tokenization is lossy, expensive, and part of the model’s failure surface.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Hafner, Yan &amp; Lillicrap, Dreamer 4 (2025-09-29), https://arxiv.org/abs/2509.24527</a:t>
            </a:r>
          </a:p>
          <a:p>
            <a:r>
              <a:t>- Google DeepMind, Genie 3 (2025-08-05), https://deepmind.google/blog/genie-3-a-new-frontier-for-world-models/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The scarce asset is synchronized evidence of what was done and what followed.</a:t>
            </a:r>
          </a:p>
          <a:p/>
          <a:p>
            <a:r>
              <a:t>Key facts or evidence: The scarce asset is synchronized evidence of what was done and what followed.</a:t>
            </a:r>
          </a:p>
          <a:p/>
          <a:p>
            <a:r>
              <a:t>Caveat: Published demonstrations are domain-specific; small action datasets do not imply universal transfer.</a:t>
            </a:r>
          </a:p>
          <a:p/>
          <a:p>
            <a:r>
              <a:t>Story to tell: The scarce asset is synchronized evidence of what was done and what followed.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Assran et al., V-JEPA 2 (2025-06-11), https://arxiv.org/abs/2506.09985</a:t>
            </a:r>
          </a:p>
          <a:p>
            <a:r>
              <a:t>- Hafner, Yan &amp; Lillicrap, Dreamer 4 (2025-09-29), https://arxiv.org/abs/2509.24527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A world must remember geometry, objects, and prior interventions after they leave view.</a:t>
            </a:r>
          </a:p>
          <a:p/>
          <a:p>
            <a:r>
              <a:t>Key facts or evidence: A world must remember geometry, objects, and prior interventions after they leave view.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A world must remember geometry, objects, and prior interventions after they leave view.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Google DeepMind, Genie 3 (2025-08-05), https://deepmind.google/blog/genie-3-a-new-frontier-for-world-models/</a:t>
            </a:r>
          </a:p>
          <a:p>
            <a:r>
              <a:t>- MemWM (2026-08-08), https://arxiv.org/abs/2608.07107</a:t>
            </a:r>
          </a:p>
          <a:p>
            <a:r>
              <a:t>- Tencent Hunyuan, HY-World 2.0 (2026-04-20), https://arxiv.org/abs/2604.14268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World-model post-training teaches control and then exploits imagination.</a:t>
            </a:r>
          </a:p>
          <a:p/>
          <a:p>
            <a:r>
              <a:t>Key facts or evidence: World-model post-training teaches control and then exploits imagination.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World-model post-training teaches control and then exploits imagination.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Assran et al., V-JEPA 2 (2025-06-11), https://arxiv.org/abs/2506.09985</a:t>
            </a:r>
          </a:p>
          <a:p>
            <a:r>
              <a:t>- Hafner, Yan &amp; Lillicrap, Dreamer 4 (2025-09-29), https://arxiv.org/abs/2509.24527</a:t>
            </a:r>
          </a:p>
          <a:p>
            <a:r>
              <a:t>- NVIDIA, Cosmos 3 (2026-05-31), https://developer.nvidia.com/blog/develop-physical-ai-reasoning-world-and-action-models-with-nvidia-cosmos-3/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Offline data can become an environment for reinforcement learning.</a:t>
            </a:r>
          </a:p>
          <a:p/>
          <a:p>
            <a:r>
              <a:t>Key facts or evidence: Offline data can become an environment for reinforcement learning.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Offline data can become an environment for reinforcement learning.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Hafner, Yan &amp; Lillicrap, Dreamer 4 (2025-09-29), https://arxiv.org/abs/2509.24527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The operating metric shifts from tokens per second to deadline-safe session minutes.</a:t>
            </a:r>
          </a:p>
          <a:p/>
          <a:p>
            <a:r>
              <a:t>Key facts or evidence: The operating metric shifts from tokens per second to deadline-safe session minutes.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The operating metric shifts from tokens per second to deadline-safe session minutes.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Google DeepMind, Genie 3 (2025-08-05), https://deepmind.google/blog/genie-3-a-new-frontier-for-world-models/</a:t>
            </a:r>
          </a:p>
          <a:p>
            <a:r>
              <a:t>- Runway, GWM Worlds 2 (2026-09-03), https://runway.com/research/introducing-gwm-worlds-2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Sticky placement, checkpointing, and graceful degradation replace stateless retries.</a:t>
            </a:r>
          </a:p>
          <a:p/>
          <a:p>
            <a:r>
              <a:t>Key facts or evidence: Sticky placement, checkpointing, and graceful degradation replace stateless retries.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Sticky placement, checkpointing, and graceful degradation replace stateless retries.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Runway, GWM Worlds 2 (2026-09-03), https://runway.com/research/introducing-gwm-worlds-2</a:t>
            </a:r>
          </a:p>
          <a:p>
            <a:r>
              <a:t>- Google DeepMind, Genie 3 (2025-08-05), https://deepmind.google/blog/genie-3-a-new-frontier-for-world-models/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The split follows latency, privacy, and data gravity—not one generic inference tier.</a:t>
            </a:r>
          </a:p>
          <a:p/>
          <a:p>
            <a:r>
              <a:t>Key facts or evidence: The split follows latency, privacy, and data gravity—not one generic inference tier.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The split follows latency, privacy, and data gravity—not one generic inference tier.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NVIDIA, Cosmos 3 (2026-05-31), https://developer.nvidia.com/blog/develop-physical-ai-reasoning-world-and-action-models-with-nvidia-cosmos-3/</a:t>
            </a:r>
          </a:p>
          <a:p>
            <a:r>
              <a:t>- Assran et al., V-JEPA 2 (2025-06-11), https://arxiv.org/abs/2506.09985</a:t>
            </a:r>
          </a:p>
          <a:p>
            <a:r>
              <a:t>- Tencent Hunyuan, HY-World 2.0 (2026-04-20), https://arxiv.org/abs/2604.14268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World prompts establish a scene; actions and events steer it continuously.</a:t>
            </a:r>
          </a:p>
          <a:p/>
          <a:p>
            <a:r>
              <a:t>Key facts or evidence: World prompts establish a scene; actions and events steer it continuously.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World prompts establish a scene; actions and events steer it continuously.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Runway, GWM Worlds 2 (2026-09-03), https://runway.com/research/introducing-gwm-worlds-2</a:t>
            </a:r>
          </a:p>
          <a:p>
            <a:r>
              <a:t>- Google DeepMind, Genie 3 (2025-08-05), https://deepmind.google/blog/genie-3-a-new-frontier-for-world-models/</a:t>
            </a:r>
          </a:p>
          <a:p>
            <a:r>
              <a:t>- World Labs, Atlas (2026-09-01), https://www.worldlabs.ai/blog/atlas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Generated environments expand training and evaluation before real deployment.</a:t>
            </a:r>
          </a:p>
          <a:p/>
          <a:p>
            <a:r>
              <a:t>Key facts or evidence: Generated environments expand training and evaluation before real deployment.</a:t>
            </a:r>
          </a:p>
          <a:p/>
          <a:p>
            <a:r>
              <a:t>Caveat: SIMA results qualify environment generalization inside generated 3D worlds; they do not establish dependable robotics performance.</a:t>
            </a:r>
          </a:p>
          <a:p/>
          <a:p>
            <a:r>
              <a:t>Story to tell: Generated environments expand training and evaluation before real deployment.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Google DeepMind, SIMA 2 (2025-11-13), https://deepmind.google/blog/sima-2-an-agent-that-plays-reasons-and-learns-with-you-in-virtual-3d-worlds/</a:t>
            </a:r>
          </a:p>
          <a:p>
            <a:r>
              <a:t>- Google DeepMind, Genie 3 (2025-08-05), https://deepmind.google/blog/genie-3-a-new-frontier-for-world-models/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Model-predictive control repeatedly chooses one action, observes, and replans.</a:t>
            </a:r>
          </a:p>
          <a:p/>
          <a:p>
            <a:r>
              <a:t>Key facts or evidence: Model-predictive control repeatedly chooses one action, observes, and replans.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Model-predictive control repeatedly chooses one action, observes, and replans.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Assran et al., V-JEPA 2 (2025-06-11), https://arxiv.org/abs/2506.09985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The strongest near-term use cases price the avoided physical experiment.</a:t>
            </a:r>
          </a:p>
          <a:p/>
          <a:p>
            <a:r>
              <a:t>Key facts or evidence: The strongest near-term use cases price the avoided physical experiment.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The strongest near-term use cases price the avoided physical experiment.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NVIDIA, Cosmos 3 (2026-05-31), https://developer.nvidia.com/blog/develop-physical-ai-reasoning-world-and-action-models-with-nvidia-cosmos-3/</a:t>
            </a:r>
          </a:p>
          <a:p>
            <a:r>
              <a:t>- Decart, Oasis 3 (2026), https://decart.ai/oasis</a:t>
            </a:r>
          </a:p>
          <a:p>
            <a:r>
              <a:t>- World Labs, Atlas (2026-09-01), https://www.worldlabs.ai/blog/atlas</a:t>
            </a:r>
          </a:p>
          <a:p>
            <a:r>
              <a:t>- Tencent Hunyuan, HY-World 2.0 (2026-04-20), https://arxiv.org/abs/2604.14268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The physical-AI platform is converging around shared multimodal representations.</a:t>
            </a:r>
          </a:p>
          <a:p/>
          <a:p>
            <a:r>
              <a:t>Key facts or evidence: The physical-AI platform is converging around shared multimodal representations.</a:t>
            </a:r>
          </a:p>
          <a:p/>
          <a:p>
            <a:r>
              <a:t>Caveat: Performance statements in launch material are NVIDIA-reported; teams should reproduce task-specific results.</a:t>
            </a:r>
          </a:p>
          <a:p/>
          <a:p>
            <a:r>
              <a:t>Story to tell: The physical-AI platform is converging around shared multimodal representations.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NVIDIA, Cosmos 3 (2026-05-31), https://developer.nvidia.com/blog/develop-physical-ai-reasoning-world-and-action-models-with-nvidia-cosmos-3/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Grounding dynamics requires state, transitions, actions, and persistent environment memory.</a:t>
            </a:r>
          </a:p>
          <a:p/>
          <a:p>
            <a:r>
              <a:t>Key facts or evidence: Grounding dynamics requires state, transitions, actions, and persistent environment memory.</a:t>
            </a:r>
          </a:p>
          <a:p/>
          <a:p>
            <a:r>
              <a:t>Caveat: Retrieval can improve text-based or digital-environment world models; the claim is that document-only RAG is insufficient for physical dynamics.</a:t>
            </a:r>
          </a:p>
          <a:p/>
          <a:p>
            <a:r>
              <a:t>Story to tell: Grounding dynamics requires state, transitions, actions, and persistent environment memory.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Yang et al., Retrieval-Augmented World Models (2025), https://aclanthology.org/2025.findings-emnlp.504/</a:t>
            </a:r>
          </a:p>
          <a:p>
            <a:r>
              <a:t>- MemWM (2026-08-08), https://arxiv.org/abs/2608.07107</a:t>
            </a:r>
          </a:p>
          <a:p>
            <a:r>
              <a:t>- Tencent Hunyuan, HY-World 2.0 (2026-04-20), https://arxiv.org/abs/2604.14268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Visual quality is evidence, but downstream task success is the acceptance test.</a:t>
            </a:r>
          </a:p>
          <a:p/>
          <a:p>
            <a:r>
              <a:t>Key facts or evidence: Visual quality is evidence, but downstream task success is the acceptance test.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Visual quality is evidence, but downstream task success is the acceptance test.</a:t>
            </a:r>
          </a:p>
          <a:p/>
          <a:p>
            <a:r>
              <a:t>Transition: The next page develops the implication.</a:t>
            </a:r>
          </a:p>
          <a:p/>
          <a:p>
            <a:r>
              <a:t>Sources accessed 2026-09-10:</a:t>
            </a:r>
          </a:p>
          <a:p>
            <a:r>
              <a:t>- Assran et al., V-JEPA 2 (2025-06-11), https://arxiv.org/abs/2506.09985</a:t>
            </a:r>
          </a:p>
          <a:p>
            <a:r>
              <a:t>- Hafner, Yan &amp; Lillicrap, Dreamer 4 (2025-09-29), https://arxiv.org/abs/2509.24527</a:t>
            </a:r>
          </a:p>
          <a:p>
            <a:r>
              <a:t>- Google DeepMind, Genie 3 (2025-08-05), https://deepmind.google/blog/genie-3-a-new-frontier-for-world-models/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Headline intent: LLMs specify goals; world models rehearse consequences; policies act and learn.</a:t>
            </a:r>
          </a:p>
          <a:p/>
          <a:p>
            <a:r>
              <a:t>Key facts or evidence: LLMs specify goals; world models rehearse consequences; policies act and learn.</a:t>
            </a:r>
          </a:p>
          <a:p/>
          <a:p>
            <a:r>
              <a:t>Caveat: This field is moving quickly; model capabilities and access terms should be rechecked before operational use.</a:t>
            </a:r>
          </a:p>
          <a:p/>
          <a:p>
            <a:r>
              <a:t>Story to tell: LLMs specify goals; world models rehearse consequences; policies act and learn.</a:t>
            </a:r>
          </a:p>
          <a:p/>
          <a:p>
            <a:r>
              <a:t>Transition: End.</a:t>
            </a:r>
          </a:p>
          <a:p/>
          <a:p>
            <a:r>
              <a:t>Sources accessed 2026-09-10:</a:t>
            </a:r>
          </a:p>
          <a:p>
            <a:r>
              <a:t>- World Labs, Atlas (2026-09-01), https://www.worldlabs.ai/blog/atlas</a:t>
            </a:r>
          </a:p>
          <a:p>
            <a:r>
              <a:t>- Runway, GWM Worlds 2 (2026-09-03), https://runway.com/research/introducing-gwm-worlds-2</a:t>
            </a:r>
          </a:p>
          <a:p>
            <a:r>
              <a:t>- NVIDIA, Cosmos 3 (2026-05-31), https://developer.nvidia.com/blog/develop-physical-ai-reasoning-world-and-action-models-with-nvidia-cosmos-3/</a:t>
            </a:r>
          </a:p>
          <a:p>
            <a:r>
              <a:t>- Assran et al., V-JEPA 2 (2025-06-11), https://arxiv.org/abs/2506.09985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214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Sources accessed 2026-09-10: Ha &amp; Schmidhuber, World Models; World Labs, Atlas; Runway, GWM Worlds 2; NVIDIA, Cosmos 3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3E46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6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1 / 24</a:t>
            </a:r>
          </a:p>
        </p:txBody>
      </p:sp>
      <p:sp>
        <p:nvSpPr>
          <p:cNvPr id="7" name="cover-ring-0"/>
          <p:cNvSpPr/>
          <p:nvPr/>
        </p:nvSpPr>
        <p:spPr>
          <a:xfrm>
            <a:off x="7315200" y="1005840"/>
            <a:ext cx="4389120" cy="4389120"/>
          </a:xfrm>
          <a:prstGeom prst="ellipse">
            <a:avLst/>
          </a:prstGeom>
          <a:solidFill>
            <a:srgbClr val="12142B"/>
          </a:solidFill>
          <a:ln w="1016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cover-ring-1"/>
          <p:cNvSpPr/>
          <p:nvPr/>
        </p:nvSpPr>
        <p:spPr>
          <a:xfrm>
            <a:off x="7772400" y="1463040"/>
            <a:ext cx="3474720" cy="3474720"/>
          </a:xfrm>
          <a:prstGeom prst="ellipse">
            <a:avLst/>
          </a:prstGeom>
          <a:solidFill>
            <a:srgbClr val="12142B"/>
          </a:solidFill>
          <a:ln w="1016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cover-ring-2"/>
          <p:cNvSpPr/>
          <p:nvPr/>
        </p:nvSpPr>
        <p:spPr>
          <a:xfrm>
            <a:off x="8229600" y="1920240"/>
            <a:ext cx="2560320" cy="2560320"/>
          </a:xfrm>
          <a:prstGeom prst="ellipse">
            <a:avLst/>
          </a:prstGeom>
          <a:solidFill>
            <a:srgbClr val="12142B"/>
          </a:solidFill>
          <a:ln w="1016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cover-state"/>
          <p:cNvSpPr/>
          <p:nvPr/>
        </p:nvSpPr>
        <p:spPr>
          <a:xfrm>
            <a:off x="9070848" y="2743200"/>
            <a:ext cx="868680" cy="868680"/>
          </a:xfrm>
          <a:prstGeom prst="ellipse">
            <a:avLst/>
          </a:prstGeom>
          <a:solidFill>
            <a:srgbClr val="1F8A99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0" y="3035808"/>
            <a:ext cx="713232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00" b="1" i="0">
                <a:solidFill>
                  <a:srgbClr val="FFFFFF"/>
                </a:solidFill>
                <a:latin typeface="Calibri"/>
              </a:rPr>
              <a:t>STATE</a:t>
            </a:r>
          </a:p>
        </p:txBody>
      </p:sp>
      <p:cxnSp>
        <p:nvCxnSpPr>
          <p:cNvPr id="12" name="cover-branch-0"/>
          <p:cNvCxnSpPr/>
          <p:nvPr/>
        </p:nvCxnSpPr>
        <p:spPr>
          <a:xfrm flipV="1">
            <a:off x="9509760" y="1600200"/>
            <a:ext cx="1389888" cy="1554480"/>
          </a:xfrm>
          <a:prstGeom prst="line">
            <a:avLst/>
          </a:prstGeom>
          <a:ln w="22860">
            <a:solidFill>
              <a:srgbClr val="45CAD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cover-future-0"/>
          <p:cNvSpPr/>
          <p:nvPr/>
        </p:nvSpPr>
        <p:spPr>
          <a:xfrm>
            <a:off x="10515600" y="1325880"/>
            <a:ext cx="1051560" cy="548640"/>
          </a:xfrm>
          <a:prstGeom prst="roundRect">
            <a:avLst/>
          </a:prstGeom>
          <a:solidFill>
            <a:srgbClr val="1C2452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607040" y="1499616"/>
            <a:ext cx="868680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45CADB"/>
                </a:solidFill>
                <a:latin typeface="Calibri"/>
              </a:rPr>
              <a:t>FUTURE A</a:t>
            </a:r>
          </a:p>
        </p:txBody>
      </p:sp>
      <p:cxnSp>
        <p:nvCxnSpPr>
          <p:cNvPr id="15" name="cover-branch-1"/>
          <p:cNvCxnSpPr/>
          <p:nvPr/>
        </p:nvCxnSpPr>
        <p:spPr>
          <a:xfrm flipV="1">
            <a:off x="9509760" y="2606039"/>
            <a:ext cx="1389888" cy="548641"/>
          </a:xfrm>
          <a:prstGeom prst="line">
            <a:avLst/>
          </a:prstGeom>
          <a:ln w="22860">
            <a:solidFill>
              <a:srgbClr val="1F8A9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cover-future-1"/>
          <p:cNvSpPr/>
          <p:nvPr/>
        </p:nvSpPr>
        <p:spPr>
          <a:xfrm>
            <a:off x="10515600" y="2331720"/>
            <a:ext cx="1051560" cy="548640"/>
          </a:xfrm>
          <a:prstGeom prst="roundRect">
            <a:avLst/>
          </a:prstGeom>
          <a:solidFill>
            <a:srgbClr val="1C2452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607040" y="2505456"/>
            <a:ext cx="868680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FUTURE B</a:t>
            </a:r>
          </a:p>
        </p:txBody>
      </p:sp>
      <p:cxnSp>
        <p:nvCxnSpPr>
          <p:cNvPr id="18" name="cover-branch-2"/>
          <p:cNvCxnSpPr/>
          <p:nvPr/>
        </p:nvCxnSpPr>
        <p:spPr>
          <a:xfrm>
            <a:off x="9509760" y="3154680"/>
            <a:ext cx="1389888" cy="1508760"/>
          </a:xfrm>
          <a:prstGeom prst="line">
            <a:avLst/>
          </a:prstGeom>
          <a:ln w="22860">
            <a:solidFill>
              <a:srgbClr val="D9822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cover-future-2"/>
          <p:cNvSpPr/>
          <p:nvPr/>
        </p:nvSpPr>
        <p:spPr>
          <a:xfrm>
            <a:off x="10515600" y="4389120"/>
            <a:ext cx="1051560" cy="548640"/>
          </a:xfrm>
          <a:prstGeom prst="roundRect">
            <a:avLst/>
          </a:prstGeom>
          <a:solidFill>
            <a:srgbClr val="1C2452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10607040" y="4562856"/>
            <a:ext cx="868680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D9822B"/>
                </a:solidFill>
                <a:latin typeface="Calibri"/>
              </a:rPr>
              <a:t>FUTURE C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8368" y="640080"/>
            <a:ext cx="630936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1" i="0">
                <a:solidFill>
                  <a:srgbClr val="45CADB"/>
                </a:solidFill>
                <a:latin typeface="Calibri"/>
              </a:rPr>
              <a:t>PUBLIC COMPANION · CURATED 10 SEPTEMBER 2026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8368" y="1170432"/>
            <a:ext cx="6583680" cy="201168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4200" b="1" i="0">
                <a:solidFill>
                  <a:srgbClr val="FFFFFF"/>
                </a:solidFill>
                <a:latin typeface="Arial"/>
              </a:rPr>
              <a:t>World Models: The AI That Rehearses What Happens Next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5800" y="3493008"/>
            <a:ext cx="5989320" cy="9601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2000" b="0" i="0">
                <a:solidFill>
                  <a:srgbClr val="C9D2EA"/>
                </a:solidFill>
                <a:latin typeface="Calibri"/>
              </a:rPr>
              <a:t>A public primer on prediction, simulation, planning, and the systems required to serve them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85800" y="4828032"/>
            <a:ext cx="5394960" cy="658368"/>
          </a:xfrm>
          <a:prstGeom prst="roundRect">
            <a:avLst/>
          </a:prstGeom>
          <a:solidFill>
            <a:srgbClr val="1C2452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914400" y="5047488"/>
            <a:ext cx="4937760" cy="2286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45CADB"/>
                </a:solidFill>
                <a:latin typeface="Calibri"/>
              </a:rPr>
              <a:t>STATE + ACTION → POSSIBLE FUTURES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85800" y="5596128"/>
            <a:ext cx="5486400" cy="2286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 i="0">
                <a:solidFill>
                  <a:srgbClr val="9AA3B5"/>
                </a:solidFill>
                <a:latin typeface="Calibri"/>
              </a:rPr>
              <a:t>Curated edition · 10 September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02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A world model predicts consequences, not just descriptions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Ha &amp; Schmidhuber, World Models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2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58368" y="1600200"/>
            <a:ext cx="10881360" cy="1051560"/>
          </a:xfrm>
          <a:prstGeom prst="roundRect">
            <a:avLst/>
          </a:prstGeom>
          <a:solidFill>
            <a:srgbClr val="DFF3F6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60120" y="1847088"/>
            <a:ext cx="10241280" cy="5669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2200" b="1" i="0">
                <a:solidFill>
                  <a:srgbClr val="12142B"/>
                </a:solidFill>
                <a:latin typeface="Calibri"/>
              </a:rPr>
              <a:t>A learned model of an environment’s dynamics that predicts future states from current state, history, and optional actions.</a:t>
            </a:r>
          </a:p>
        </p:txBody>
      </p:sp>
      <p:sp>
        <p:nvSpPr>
          <p:cNvPr id="12" name="Oval 11"/>
          <p:cNvSpPr/>
          <p:nvPr/>
        </p:nvSpPr>
        <p:spPr>
          <a:xfrm>
            <a:off x="1508760" y="3063240"/>
            <a:ext cx="804672" cy="804672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709928" y="3300984"/>
            <a:ext cx="402336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8368" y="4041648"/>
            <a:ext cx="2514600" cy="2926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F8A99"/>
                </a:solidFill>
                <a:latin typeface="Calibri"/>
              </a:rPr>
              <a:t>PREDICT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8368" y="4498848"/>
            <a:ext cx="2514600" cy="6217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0" i="0">
                <a:solidFill>
                  <a:srgbClr val="5A6478"/>
                </a:solidFill>
                <a:latin typeface="Calibri"/>
              </a:rPr>
              <a:t>What happens next?</a:t>
            </a:r>
          </a:p>
        </p:txBody>
      </p:sp>
      <p:sp>
        <p:nvSpPr>
          <p:cNvPr id="16" name="Oval 15"/>
          <p:cNvSpPr/>
          <p:nvPr/>
        </p:nvSpPr>
        <p:spPr>
          <a:xfrm>
            <a:off x="4279392" y="3063240"/>
            <a:ext cx="804672" cy="804672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480560" y="3300984"/>
            <a:ext cx="402336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29000" y="4041648"/>
            <a:ext cx="2514600" cy="2926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F8A99"/>
                </a:solidFill>
                <a:latin typeface="Calibri"/>
              </a:rPr>
              <a:t>SIMULATE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29000" y="4498848"/>
            <a:ext cx="2514600" cy="6217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0" i="0">
                <a:solidFill>
                  <a:srgbClr val="5A6478"/>
                </a:solidFill>
                <a:latin typeface="Calibri"/>
              </a:rPr>
              <a:t>What could happen?</a:t>
            </a:r>
          </a:p>
        </p:txBody>
      </p:sp>
      <p:sp>
        <p:nvSpPr>
          <p:cNvPr id="20" name="Oval 19"/>
          <p:cNvSpPr/>
          <p:nvPr/>
        </p:nvSpPr>
        <p:spPr>
          <a:xfrm>
            <a:off x="7050024" y="3063240"/>
            <a:ext cx="804672" cy="804672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251192" y="3300984"/>
            <a:ext cx="402336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99632" y="4041648"/>
            <a:ext cx="2514600" cy="2926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F8A99"/>
                </a:solidFill>
                <a:latin typeface="Calibri"/>
              </a:rPr>
              <a:t>COUNTERFACT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199632" y="4498848"/>
            <a:ext cx="2514600" cy="6217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0" i="0">
                <a:solidFill>
                  <a:srgbClr val="5A6478"/>
                </a:solidFill>
                <a:latin typeface="Calibri"/>
              </a:rPr>
              <a:t>What if we act differently?</a:t>
            </a:r>
          </a:p>
        </p:txBody>
      </p:sp>
      <p:sp>
        <p:nvSpPr>
          <p:cNvPr id="24" name="Oval 23"/>
          <p:cNvSpPr/>
          <p:nvPr/>
        </p:nvSpPr>
        <p:spPr>
          <a:xfrm>
            <a:off x="9820656" y="3063240"/>
            <a:ext cx="804672" cy="804672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10021824" y="3300984"/>
            <a:ext cx="402336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970264" y="4041648"/>
            <a:ext cx="2514600" cy="2926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F8A99"/>
                </a:solidFill>
                <a:latin typeface="Calibri"/>
              </a:rPr>
              <a:t>PLAN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970264" y="4498848"/>
            <a:ext cx="2514600" cy="6217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0" i="0">
                <a:solidFill>
                  <a:srgbClr val="5A6478"/>
                </a:solidFill>
                <a:latin typeface="Calibri"/>
              </a:rPr>
              <a:t>Which action reaches the goal?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03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Three curves converged: video, scalable architectures, and faster generation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Ha &amp; Schmidhuber, World Models; Google DeepMind, Genie 3; Hafner, Yan &amp; Lillicrap, Dreamer 4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3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58368" y="1691640"/>
            <a:ext cx="2743200" cy="292608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Oval 10"/>
          <p:cNvSpPr/>
          <p:nvPr/>
        </p:nvSpPr>
        <p:spPr>
          <a:xfrm>
            <a:off x="1627632" y="1993392"/>
            <a:ext cx="804672" cy="804672"/>
          </a:xfrm>
          <a:prstGeom prst="ellipse">
            <a:avLst/>
          </a:prstGeom>
          <a:solidFill>
            <a:srgbClr val="12142B"/>
          </a:solidFill>
          <a:ln w="1397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828800" y="2231136"/>
            <a:ext cx="402336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6968" y="3017520"/>
            <a:ext cx="2286000" cy="36576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1F8A99"/>
                </a:solidFill>
                <a:latin typeface="Calibri"/>
              </a:rPr>
              <a:t>VIDEO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3611880"/>
            <a:ext cx="2231136" cy="7772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i="0">
                <a:solidFill>
                  <a:srgbClr val="5A6478"/>
                </a:solidFill>
                <a:latin typeface="Calibri"/>
              </a:rPr>
              <a:t>Internet video, robot logs, driving data, game traces</a:t>
            </a:r>
          </a:p>
        </p:txBody>
      </p:sp>
      <p:sp>
        <p:nvSpPr>
          <p:cNvPr id="15" name="force-arrow-0"/>
          <p:cNvSpPr/>
          <p:nvPr/>
        </p:nvSpPr>
        <p:spPr>
          <a:xfrm>
            <a:off x="3474720" y="2907792"/>
            <a:ext cx="566928" cy="384048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3840480" y="1691640"/>
            <a:ext cx="2743200" cy="292608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Oval 16"/>
          <p:cNvSpPr/>
          <p:nvPr/>
        </p:nvSpPr>
        <p:spPr>
          <a:xfrm>
            <a:off x="4809744" y="1993392"/>
            <a:ext cx="804672" cy="804672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5010912" y="2231136"/>
            <a:ext cx="402336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069080" y="3017520"/>
            <a:ext cx="2286000" cy="36576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45CADB"/>
                </a:solidFill>
                <a:latin typeface="Calibri"/>
              </a:rPr>
              <a:t>MODELS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096512" y="3611880"/>
            <a:ext cx="2231136" cy="7772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i="0">
                <a:solidFill>
                  <a:srgbClr val="5A6478"/>
                </a:solidFill>
                <a:latin typeface="Calibri"/>
              </a:rPr>
              <a:t>Transformers, diffusion, latent prediction, causal tokenizers</a:t>
            </a:r>
          </a:p>
        </p:txBody>
      </p:sp>
      <p:sp>
        <p:nvSpPr>
          <p:cNvPr id="21" name="force-arrow-1"/>
          <p:cNvSpPr/>
          <p:nvPr/>
        </p:nvSpPr>
        <p:spPr>
          <a:xfrm>
            <a:off x="6656832" y="2907792"/>
            <a:ext cx="566928" cy="384048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7022592" y="1691640"/>
            <a:ext cx="2743200" cy="292608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Oval 22"/>
          <p:cNvSpPr/>
          <p:nvPr/>
        </p:nvSpPr>
        <p:spPr>
          <a:xfrm>
            <a:off x="7991856" y="1993392"/>
            <a:ext cx="804672" cy="804672"/>
          </a:xfrm>
          <a:prstGeom prst="ellipse">
            <a:avLst/>
          </a:prstGeom>
          <a:solidFill>
            <a:srgbClr val="12142B"/>
          </a:solidFill>
          <a:ln w="1397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8193023" y="2231136"/>
            <a:ext cx="402336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251192" y="3017520"/>
            <a:ext cx="2286000" cy="36576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D9822B"/>
                </a:solidFill>
                <a:latin typeface="Calibri"/>
              </a:rPr>
              <a:t>SERVING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78624" y="3611880"/>
            <a:ext cx="2231136" cy="7772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i="0">
                <a:solidFill>
                  <a:srgbClr val="5A6478"/>
                </a:solidFill>
                <a:latin typeface="Calibri"/>
              </a:rPr>
              <a:t>Cached decoding, shortcut objectives, high-bandwidth accelerators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1554480" y="4956048"/>
            <a:ext cx="9052560" cy="658368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1828800" y="5166360"/>
            <a:ext cx="8503920" cy="2286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Result: learned environments moved from toy control tasks to interactive and persistent worlds.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04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“World model” now names four different products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Assran et al., V-JEPA 2; Google DeepMind, Genie 3; World Labs, Atlas; Tencent Hunyuan, HY-World 2.0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4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58368" y="1627632"/>
            <a:ext cx="5330952" cy="166420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96112" y="1792224"/>
            <a:ext cx="3017520" cy="2926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1F8A99"/>
                </a:solidFill>
                <a:latin typeface="Calibri"/>
              </a:rPr>
              <a:t>LATENT PREDICTIVE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68496" y="1792224"/>
            <a:ext cx="1755648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5A6478"/>
                </a:solidFill>
                <a:latin typeface="Calibri"/>
              </a:rPr>
              <a:t>Future embeddings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96112" y="2286000"/>
            <a:ext cx="4846320" cy="329184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12142B"/>
                </a:solidFill>
                <a:latin typeface="Calibri"/>
              </a:rPr>
              <a:t>Planning and control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6112" y="2752344"/>
            <a:ext cx="484632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0" i="0">
                <a:solidFill>
                  <a:srgbClr val="5A6478"/>
                </a:solidFill>
                <a:latin typeface="Calibri"/>
              </a:rPr>
              <a:t>V-JEPA 2 · Dreamer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199632" y="1627632"/>
            <a:ext cx="5330952" cy="166420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37376" y="1792224"/>
            <a:ext cx="3017520" cy="2926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45CADB"/>
                </a:solidFill>
                <a:latin typeface="Calibri"/>
              </a:rPr>
              <a:t>GENERATIVE VIDEO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509760" y="1792224"/>
            <a:ext cx="1755648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5A6478"/>
                </a:solidFill>
                <a:latin typeface="Calibri"/>
              </a:rPr>
              <a:t>Future clips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37376" y="2286000"/>
            <a:ext cx="4846320" cy="329184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12142B"/>
                </a:solidFill>
                <a:latin typeface="Calibri"/>
              </a:rPr>
              <a:t>Synthetic data and evaluation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37376" y="2752344"/>
            <a:ext cx="484632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0" i="0">
                <a:solidFill>
                  <a:srgbClr val="5A6478"/>
                </a:solidFill>
                <a:latin typeface="Calibri"/>
              </a:rPr>
              <a:t>Cosmos 3 generator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58368" y="3703320"/>
            <a:ext cx="5330952" cy="166420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96112" y="3867911"/>
            <a:ext cx="3017520" cy="2926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D9822B"/>
                </a:solidFill>
                <a:latin typeface="Calibri"/>
              </a:rPr>
              <a:t>INTERACTIVE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68496" y="3867911"/>
            <a:ext cx="1755648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5A6478"/>
                </a:solidFill>
                <a:latin typeface="Calibri"/>
              </a:rPr>
              <a:t>Action-responsive frames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96112" y="4361688"/>
            <a:ext cx="4846320" cy="329184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12142B"/>
                </a:solidFill>
                <a:latin typeface="Calibri"/>
              </a:rPr>
              <a:t>Playable training environments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96112" y="4828031"/>
            <a:ext cx="484632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0" i="0">
                <a:solidFill>
                  <a:srgbClr val="5A6478"/>
                </a:solidFill>
                <a:latin typeface="Calibri"/>
              </a:rPr>
              <a:t>Genie 3 · Worlds 2 · Oasis 3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199632" y="3703320"/>
            <a:ext cx="5330952" cy="166420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C245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437376" y="3867911"/>
            <a:ext cx="3017520" cy="2926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1C2452"/>
                </a:solidFill>
                <a:latin typeface="Calibri"/>
              </a:rPr>
              <a:t>PERSISTENT 3D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509760" y="3867911"/>
            <a:ext cx="1755648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5A6478"/>
                </a:solidFill>
                <a:latin typeface="Calibri"/>
              </a:rPr>
              <a:t>Meshes / splats / scenes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37376" y="4361688"/>
            <a:ext cx="4846320" cy="329184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12142B"/>
                </a:solidFill>
                <a:latin typeface="Calibri"/>
              </a:rPr>
              <a:t>Digital twins and editable worlds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37376" y="4828031"/>
            <a:ext cx="484632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0" i="0">
                <a:solidFill>
                  <a:srgbClr val="5A6478"/>
                </a:solidFill>
                <a:latin typeface="Calibri"/>
              </a:rPr>
              <a:t>Atlas · HY-World 2.0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05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The September 2026 landscape spans previews, APIs, and open weights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World Labs, Atlas; Runway, GWM Worlds 2; NVIDIA, Cosmos 3; Tencent Hunyuan, HY-World 2.0; Decart, Oasis 3; Google DeepMind, Genie 3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5 / 24</a:t>
            </a:r>
          </a:p>
        </p:txBody>
      </p:sp>
      <p:sp>
        <p:nvSpPr>
          <p:cNvPr id="10" name="Rectangle 9"/>
          <p:cNvSpPr/>
          <p:nvPr/>
        </p:nvSpPr>
        <p:spPr>
          <a:xfrm>
            <a:off x="621792" y="1572768"/>
            <a:ext cx="10945368" cy="475488"/>
          </a:xfrm>
          <a:prstGeom prst="rect">
            <a:avLst/>
          </a:prstGeom>
          <a:solidFill>
            <a:srgbClr val="1214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85800" y="1719072"/>
            <a:ext cx="1417319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1" i="0">
                <a:solidFill>
                  <a:srgbClr val="FFFFFF"/>
                </a:solidFill>
                <a:latin typeface="Calibri"/>
              </a:rPr>
              <a:t>MODEL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40279" y="1719072"/>
            <a:ext cx="1188719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1" i="0">
                <a:solidFill>
                  <a:srgbClr val="FFFFFF"/>
                </a:solidFill>
                <a:latin typeface="Calibri"/>
              </a:rPr>
              <a:t>ORG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66160" y="1719072"/>
            <a:ext cx="1645919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1" i="0">
                <a:solidFill>
                  <a:srgbClr val="FFFFFF"/>
                </a:solidFill>
                <a:latin typeface="Calibri"/>
              </a:rPr>
              <a:t>FAMILY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49240" y="1719072"/>
            <a:ext cx="1920240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1" i="0">
                <a:solidFill>
                  <a:srgbClr val="FFFFFF"/>
                </a:solidFill>
                <a:latin typeface="Calibri"/>
              </a:rPr>
              <a:t>ACCESS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06640" y="1719072"/>
            <a:ext cx="4069080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1" i="0">
                <a:solidFill>
                  <a:srgbClr val="FFFFFF"/>
                </a:solidFill>
                <a:latin typeface="Calibri"/>
              </a:rPr>
              <a:t>SIGNATURE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21792" y="2048256"/>
            <a:ext cx="10945368" cy="603504"/>
          </a:xfrm>
          <a:prstGeom prst="rect">
            <a:avLst/>
          </a:prstGeom>
          <a:solidFill>
            <a:srgbClr val="F7F9FC"/>
          </a:solidFill>
          <a:ln w="12700">
            <a:solidFill>
              <a:srgbClr val="EAEDF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85800" y="2157984"/>
            <a:ext cx="14173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1F8A99"/>
                </a:solidFill>
                <a:latin typeface="Calibri"/>
              </a:rPr>
              <a:t>Atlas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240279" y="2157984"/>
            <a:ext cx="11887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World Labs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66160" y="2157984"/>
            <a:ext cx="16459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Omni spatial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49240" y="2157984"/>
            <a:ext cx="1920240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Select-partner early access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406640" y="2157984"/>
            <a:ext cx="4069080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Generate + reconstruct + simulate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21792" y="2651760"/>
            <a:ext cx="10945368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AEDF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85800" y="2761488"/>
            <a:ext cx="14173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1F8A99"/>
                </a:solidFill>
                <a:latin typeface="Calibri"/>
              </a:rPr>
              <a:t>GWM Worlds 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240279" y="2761488"/>
            <a:ext cx="11887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Runway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566160" y="2761488"/>
            <a:ext cx="16459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Interactive A/V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349240" y="2761488"/>
            <a:ext cx="1920240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Research preview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406640" y="2761488"/>
            <a:ext cx="4069080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720p/24fps + 48kHz, company-reported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21792" y="3255264"/>
            <a:ext cx="10945368" cy="603504"/>
          </a:xfrm>
          <a:prstGeom prst="rect">
            <a:avLst/>
          </a:prstGeom>
          <a:solidFill>
            <a:srgbClr val="F7F9FC"/>
          </a:solidFill>
          <a:ln w="12700">
            <a:solidFill>
              <a:srgbClr val="EAEDF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685800" y="3364992"/>
            <a:ext cx="14173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1F8A99"/>
                </a:solidFill>
                <a:latin typeface="Calibri"/>
              </a:rPr>
              <a:t>Cosmos 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240279" y="3364992"/>
            <a:ext cx="11887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NVIDIA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66160" y="3364992"/>
            <a:ext cx="16459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Reason + world + action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349240" y="3364992"/>
            <a:ext cx="1920240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Open models/tools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406640" y="3364992"/>
            <a:ext cx="4069080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16B Nano / 64B Super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21792" y="3858768"/>
            <a:ext cx="10945368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AEDF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685800" y="3968496"/>
            <a:ext cx="14173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1F8A99"/>
                </a:solidFill>
                <a:latin typeface="Calibri"/>
              </a:rPr>
              <a:t>HY-World 2.0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240279" y="3968496"/>
            <a:ext cx="11887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Tencent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566160" y="3968496"/>
            <a:ext cx="16459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Persistent 3D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349240" y="3968496"/>
            <a:ext cx="1920240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Open code + weights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406640" y="3968496"/>
            <a:ext cx="4069080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Meshes / 3D Gaussian splats</a:t>
            </a:r>
          </a:p>
        </p:txBody>
      </p:sp>
      <p:sp>
        <p:nvSpPr>
          <p:cNvPr id="40" name="Rectangle 39"/>
          <p:cNvSpPr/>
          <p:nvPr/>
        </p:nvSpPr>
        <p:spPr>
          <a:xfrm>
            <a:off x="621792" y="4462272"/>
            <a:ext cx="10945368" cy="603504"/>
          </a:xfrm>
          <a:prstGeom prst="rect">
            <a:avLst/>
          </a:prstGeom>
          <a:solidFill>
            <a:srgbClr val="F7F9FC"/>
          </a:solidFill>
          <a:ln w="12700">
            <a:solidFill>
              <a:srgbClr val="EAEDF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1" name="TextBox 40"/>
          <p:cNvSpPr txBox="1"/>
          <p:nvPr/>
        </p:nvSpPr>
        <p:spPr>
          <a:xfrm>
            <a:off x="685800" y="4572000"/>
            <a:ext cx="14173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1F8A99"/>
                </a:solidFill>
                <a:latin typeface="Calibri"/>
              </a:rPr>
              <a:t>Oasis 3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240279" y="4572000"/>
            <a:ext cx="11887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Decart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566160" y="4572000"/>
            <a:ext cx="16459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Physical-AI interactive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349240" y="4572000"/>
            <a:ext cx="1920240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API preview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06640" y="4572000"/>
            <a:ext cx="4069080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Action-conditioned multi-view worlds</a:t>
            </a:r>
          </a:p>
        </p:txBody>
      </p:sp>
      <p:sp>
        <p:nvSpPr>
          <p:cNvPr id="46" name="Rectangle 45"/>
          <p:cNvSpPr/>
          <p:nvPr/>
        </p:nvSpPr>
        <p:spPr>
          <a:xfrm>
            <a:off x="621792" y="5065776"/>
            <a:ext cx="10945368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AEDF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7" name="TextBox 46"/>
          <p:cNvSpPr txBox="1"/>
          <p:nvPr/>
        </p:nvSpPr>
        <p:spPr>
          <a:xfrm>
            <a:off x="685800" y="5175504"/>
            <a:ext cx="14173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1F8A99"/>
                </a:solidFill>
                <a:latin typeface="Calibri"/>
              </a:rPr>
              <a:t>Genie 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240279" y="5175504"/>
            <a:ext cx="11887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Google DeepMind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566160" y="5175504"/>
            <a:ext cx="1645919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Interactive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349240" y="5175504"/>
            <a:ext cx="1920240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Experimental research prototype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406640" y="5175504"/>
            <a:ext cx="4069080" cy="457200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0" i="0">
                <a:solidFill>
                  <a:srgbClr val="12142B"/>
                </a:solidFill>
                <a:latin typeface="Calibri"/>
              </a:rPr>
              <a:t>720p, 20–24fps; minutes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58368" y="5715000"/>
            <a:ext cx="1078992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00" b="1" i="0">
                <a:solidFill>
                  <a:srgbClr val="D9822B"/>
                </a:solidFill>
                <a:latin typeface="Calibri"/>
              </a:rPr>
              <a:t>Vendor/lab-reported unless independently reproduced · Lucy is not the Decart world-model entry.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06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Next-token prediction is open-loop; world modeling closes the loop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Ha &amp; Schmidhuber, World Models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6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58368" y="1627632"/>
            <a:ext cx="5330952" cy="132588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86968" y="1810512"/>
            <a:ext cx="201168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F8A99"/>
                </a:solidFill>
                <a:latin typeface="Calibri"/>
              </a:rPr>
              <a:t>LANGUAGE MODEL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86968" y="2267712"/>
            <a:ext cx="932688" cy="384048"/>
          </a:xfrm>
          <a:prstGeom prst="roundRect">
            <a:avLst/>
          </a:prstGeom>
          <a:solidFill>
            <a:srgbClr val="DFF3F6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23544" y="2386584"/>
            <a:ext cx="859536" cy="12801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80" b="1" i="0">
                <a:solidFill>
                  <a:srgbClr val="12142B"/>
                </a:solidFill>
                <a:latin typeface="Calibri"/>
              </a:rPr>
              <a:t>PROMPT</a:t>
            </a:r>
          </a:p>
        </p:txBody>
      </p:sp>
      <p:sp>
        <p:nvSpPr>
          <p:cNvPr id="14" name="Right Arrow 13"/>
          <p:cNvSpPr/>
          <p:nvPr/>
        </p:nvSpPr>
        <p:spPr>
          <a:xfrm>
            <a:off x="1847088" y="2359152"/>
            <a:ext cx="256032" cy="182880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2139696" y="2267712"/>
            <a:ext cx="932688" cy="384048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2176272" y="2386584"/>
            <a:ext cx="859536" cy="12801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80" b="1" i="0">
                <a:solidFill>
                  <a:srgbClr val="FFFFFF"/>
                </a:solidFill>
                <a:latin typeface="Calibri"/>
              </a:rPr>
              <a:t>MODEL</a:t>
            </a:r>
          </a:p>
        </p:txBody>
      </p:sp>
      <p:sp>
        <p:nvSpPr>
          <p:cNvPr id="17" name="Right Arrow 16"/>
          <p:cNvSpPr/>
          <p:nvPr/>
        </p:nvSpPr>
        <p:spPr>
          <a:xfrm>
            <a:off x="3099815" y="2359152"/>
            <a:ext cx="256032" cy="182880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3392424" y="2267712"/>
            <a:ext cx="932688" cy="384048"/>
          </a:xfrm>
          <a:prstGeom prst="roundRect">
            <a:avLst/>
          </a:prstGeom>
          <a:solidFill>
            <a:srgbClr val="DFF3F6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3429000" y="2386584"/>
            <a:ext cx="859536" cy="12801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80" b="1" i="0">
                <a:solidFill>
                  <a:srgbClr val="12142B"/>
                </a:solidFill>
                <a:latin typeface="Calibri"/>
              </a:rPr>
              <a:t>NEXT TOKEN</a:t>
            </a:r>
          </a:p>
        </p:txBody>
      </p:sp>
      <p:sp>
        <p:nvSpPr>
          <p:cNvPr id="20" name="Right Arrow 19"/>
          <p:cNvSpPr/>
          <p:nvPr/>
        </p:nvSpPr>
        <p:spPr>
          <a:xfrm>
            <a:off x="4352544" y="2359152"/>
            <a:ext cx="256032" cy="182880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4645152" y="2267712"/>
            <a:ext cx="932688" cy="384048"/>
          </a:xfrm>
          <a:prstGeom prst="roundRect">
            <a:avLst/>
          </a:prstGeom>
          <a:solidFill>
            <a:srgbClr val="DFF3F6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4681728" y="2386584"/>
            <a:ext cx="859536" cy="12801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80" b="1" i="0">
                <a:solidFill>
                  <a:srgbClr val="12142B"/>
                </a:solidFill>
                <a:latin typeface="Calibri"/>
              </a:rPr>
              <a:t>RESPONSE ENDS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199632" y="1627632"/>
            <a:ext cx="5330952" cy="132588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428232" y="1810512"/>
            <a:ext cx="201168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45CADB"/>
                </a:solidFill>
                <a:latin typeface="Calibri"/>
              </a:rPr>
              <a:t>WORLD MODEL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428232" y="2267712"/>
            <a:ext cx="932688" cy="384048"/>
          </a:xfrm>
          <a:prstGeom prst="roundRect">
            <a:avLst/>
          </a:prstGeom>
          <a:solidFill>
            <a:srgbClr val="DFF3F6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464808" y="2386584"/>
            <a:ext cx="859536" cy="12801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80" b="1" i="0">
                <a:solidFill>
                  <a:srgbClr val="12142B"/>
                </a:solidFill>
                <a:latin typeface="Calibri"/>
              </a:rPr>
              <a:t>STATE</a:t>
            </a:r>
          </a:p>
        </p:txBody>
      </p:sp>
      <p:sp>
        <p:nvSpPr>
          <p:cNvPr id="27" name="Right Arrow 26"/>
          <p:cNvSpPr/>
          <p:nvPr/>
        </p:nvSpPr>
        <p:spPr>
          <a:xfrm>
            <a:off x="7388352" y="2359152"/>
            <a:ext cx="256032" cy="182880"/>
          </a:xfrm>
          <a:prstGeom prst="rightArrow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7680960" y="2267712"/>
            <a:ext cx="932688" cy="384048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7717536" y="2386584"/>
            <a:ext cx="859536" cy="12801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80" b="1" i="0">
                <a:solidFill>
                  <a:srgbClr val="FFFFFF"/>
                </a:solidFill>
                <a:latin typeface="Calibri"/>
              </a:rPr>
              <a:t>+ ACTION</a:t>
            </a:r>
          </a:p>
        </p:txBody>
      </p:sp>
      <p:sp>
        <p:nvSpPr>
          <p:cNvPr id="30" name="Right Arrow 29"/>
          <p:cNvSpPr/>
          <p:nvPr/>
        </p:nvSpPr>
        <p:spPr>
          <a:xfrm>
            <a:off x="8641080" y="2359152"/>
            <a:ext cx="256032" cy="182880"/>
          </a:xfrm>
          <a:prstGeom prst="rightArrow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Rounded Rectangle 30"/>
          <p:cNvSpPr/>
          <p:nvPr/>
        </p:nvSpPr>
        <p:spPr>
          <a:xfrm>
            <a:off x="8933688" y="2267712"/>
            <a:ext cx="932688" cy="384048"/>
          </a:xfrm>
          <a:prstGeom prst="roundRect">
            <a:avLst/>
          </a:prstGeom>
          <a:solidFill>
            <a:srgbClr val="DFF3F6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8970263" y="2386584"/>
            <a:ext cx="859536" cy="12801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80" b="1" i="0">
                <a:solidFill>
                  <a:srgbClr val="12142B"/>
                </a:solidFill>
                <a:latin typeface="Calibri"/>
              </a:rPr>
              <a:t>NEXT STATE</a:t>
            </a:r>
          </a:p>
        </p:txBody>
      </p:sp>
      <p:sp>
        <p:nvSpPr>
          <p:cNvPr id="33" name="Right Arrow 32"/>
          <p:cNvSpPr/>
          <p:nvPr/>
        </p:nvSpPr>
        <p:spPr>
          <a:xfrm>
            <a:off x="9893808" y="2359152"/>
            <a:ext cx="256032" cy="182880"/>
          </a:xfrm>
          <a:prstGeom prst="rightArrow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Rounded Rectangle 33"/>
          <p:cNvSpPr/>
          <p:nvPr/>
        </p:nvSpPr>
        <p:spPr>
          <a:xfrm>
            <a:off x="10186416" y="2267712"/>
            <a:ext cx="932688" cy="384048"/>
          </a:xfrm>
          <a:prstGeom prst="roundRect">
            <a:avLst/>
          </a:prstGeom>
          <a:solidFill>
            <a:srgbClr val="DFF3F6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10222992" y="2386584"/>
            <a:ext cx="859536" cy="12801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80" b="1" i="0">
                <a:solidFill>
                  <a:srgbClr val="12142B"/>
                </a:solidFill>
                <a:latin typeface="Calibri"/>
              </a:rPr>
              <a:t>OBSERVE + REPEAT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58368" y="3273552"/>
            <a:ext cx="10881360" cy="402336"/>
          </a:xfrm>
          <a:prstGeom prst="rect">
            <a:avLst/>
          </a:prstGeom>
          <a:solidFill>
            <a:srgbClr val="1214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7" name="TextBox 36"/>
          <p:cNvSpPr txBox="1"/>
          <p:nvPr/>
        </p:nvSpPr>
        <p:spPr>
          <a:xfrm>
            <a:off x="731519" y="3383280"/>
            <a:ext cx="2505456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FFFFFF"/>
                </a:solidFill>
                <a:latin typeface="Calibri"/>
              </a:rPr>
              <a:t>DIMENSION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456432" y="3383280"/>
            <a:ext cx="2916936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FFFFFF"/>
                </a:solidFill>
                <a:latin typeface="Calibri"/>
              </a:rPr>
              <a:t>LLM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11112" y="3383280"/>
            <a:ext cx="4846320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FFFFFF"/>
                </a:solidFill>
                <a:latin typeface="Calibri"/>
              </a:rPr>
              <a:t>WORLD MODEL</a:t>
            </a:r>
          </a:p>
        </p:txBody>
      </p:sp>
      <p:sp>
        <p:nvSpPr>
          <p:cNvPr id="40" name="Rectangle 39"/>
          <p:cNvSpPr/>
          <p:nvPr/>
        </p:nvSpPr>
        <p:spPr>
          <a:xfrm>
            <a:off x="658368" y="3675888"/>
            <a:ext cx="10881360" cy="493776"/>
          </a:xfrm>
          <a:prstGeom prst="rect">
            <a:avLst/>
          </a:prstGeom>
          <a:solidFill>
            <a:srgbClr val="F7F9FC"/>
          </a:solidFill>
          <a:ln w="12700">
            <a:solidFill>
              <a:srgbClr val="EAEDF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1" name="TextBox 40"/>
          <p:cNvSpPr txBox="1"/>
          <p:nvPr/>
        </p:nvSpPr>
        <p:spPr>
          <a:xfrm>
            <a:off x="731519" y="3785616"/>
            <a:ext cx="2505456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1" i="0">
                <a:solidFill>
                  <a:srgbClr val="12142B"/>
                </a:solidFill>
                <a:latin typeface="Calibri"/>
              </a:rPr>
              <a:t>Target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456432" y="3785616"/>
            <a:ext cx="2916936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 i="0">
                <a:solidFill>
                  <a:srgbClr val="12142B"/>
                </a:solidFill>
                <a:latin typeface="Calibri"/>
              </a:rPr>
              <a:t>symbol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611112" y="3785616"/>
            <a:ext cx="484632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 i="0">
                <a:solidFill>
                  <a:srgbClr val="12142B"/>
                </a:solidFill>
                <a:latin typeface="Calibri"/>
              </a:rPr>
              <a:t>environment state</a:t>
            </a:r>
          </a:p>
        </p:txBody>
      </p:sp>
      <p:sp>
        <p:nvSpPr>
          <p:cNvPr id="44" name="Rectangle 43"/>
          <p:cNvSpPr/>
          <p:nvPr/>
        </p:nvSpPr>
        <p:spPr>
          <a:xfrm>
            <a:off x="658368" y="4169664"/>
            <a:ext cx="10881360" cy="493776"/>
          </a:xfrm>
          <a:prstGeom prst="rect">
            <a:avLst/>
          </a:prstGeom>
          <a:solidFill>
            <a:srgbClr val="FFFFFF"/>
          </a:solidFill>
          <a:ln w="12700">
            <a:solidFill>
              <a:srgbClr val="EAEDF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5" name="TextBox 44"/>
          <p:cNvSpPr txBox="1"/>
          <p:nvPr/>
        </p:nvSpPr>
        <p:spPr>
          <a:xfrm>
            <a:off x="731519" y="4279392"/>
            <a:ext cx="2505456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1" i="0">
                <a:solidFill>
                  <a:srgbClr val="12142B"/>
                </a:solidFill>
                <a:latin typeface="Calibri"/>
              </a:rPr>
              <a:t>Feedback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456432" y="4279392"/>
            <a:ext cx="2916936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 i="0">
                <a:solidFill>
                  <a:srgbClr val="12142B"/>
                </a:solidFill>
                <a:latin typeface="Calibri"/>
              </a:rPr>
              <a:t>optional tool result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611112" y="4279392"/>
            <a:ext cx="484632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 i="0">
                <a:solidFill>
                  <a:srgbClr val="12142B"/>
                </a:solidFill>
                <a:latin typeface="Calibri"/>
              </a:rPr>
              <a:t>continuous consequence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658368" y="4663440"/>
            <a:ext cx="10881360" cy="493776"/>
          </a:xfrm>
          <a:prstGeom prst="rect">
            <a:avLst/>
          </a:prstGeom>
          <a:solidFill>
            <a:srgbClr val="F7F9FC"/>
          </a:solidFill>
          <a:ln w="12700">
            <a:solidFill>
              <a:srgbClr val="EAEDF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9" name="TextBox 48"/>
          <p:cNvSpPr txBox="1"/>
          <p:nvPr/>
        </p:nvSpPr>
        <p:spPr>
          <a:xfrm>
            <a:off x="731519" y="4773168"/>
            <a:ext cx="2505456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1" i="0">
                <a:solidFill>
                  <a:srgbClr val="12142B"/>
                </a:solidFill>
                <a:latin typeface="Calibri"/>
              </a:rPr>
              <a:t>Time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456432" y="4773168"/>
            <a:ext cx="2916936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 i="0">
                <a:solidFill>
                  <a:srgbClr val="12142B"/>
                </a:solidFill>
                <a:latin typeface="Calibri"/>
              </a:rPr>
              <a:t>sequence order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611112" y="4773168"/>
            <a:ext cx="484632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 i="0">
                <a:solidFill>
                  <a:srgbClr val="12142B"/>
                </a:solidFill>
                <a:latin typeface="Calibri"/>
              </a:rPr>
              <a:t>metered dynamics</a:t>
            </a:r>
          </a:p>
        </p:txBody>
      </p:sp>
      <p:sp>
        <p:nvSpPr>
          <p:cNvPr id="52" name="Rectangle 51"/>
          <p:cNvSpPr/>
          <p:nvPr/>
        </p:nvSpPr>
        <p:spPr>
          <a:xfrm>
            <a:off x="658368" y="5157216"/>
            <a:ext cx="10881360" cy="493776"/>
          </a:xfrm>
          <a:prstGeom prst="rect">
            <a:avLst/>
          </a:prstGeom>
          <a:solidFill>
            <a:srgbClr val="FFFFFF"/>
          </a:solidFill>
          <a:ln w="12700">
            <a:solidFill>
              <a:srgbClr val="EAEDF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3" name="TextBox 52"/>
          <p:cNvSpPr txBox="1"/>
          <p:nvPr/>
        </p:nvSpPr>
        <p:spPr>
          <a:xfrm>
            <a:off x="731519" y="5266944"/>
            <a:ext cx="2505456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1" i="0">
                <a:solidFill>
                  <a:srgbClr val="12142B"/>
                </a:solidFill>
                <a:latin typeface="Calibri"/>
              </a:rPr>
              <a:t>Unit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3456432" y="5266944"/>
            <a:ext cx="2916936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 i="0">
                <a:solidFill>
                  <a:srgbClr val="12142B"/>
                </a:solidFill>
                <a:latin typeface="Calibri"/>
              </a:rPr>
              <a:t>completion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611112" y="5266944"/>
            <a:ext cx="484632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 i="0">
                <a:solidFill>
                  <a:srgbClr val="12142B"/>
                </a:solidFill>
                <a:latin typeface="Calibri"/>
              </a:rPr>
              <a:t>session or rollout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214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45CADB"/>
                </a:solidFill>
                <a:latin typeface="Calibri"/>
              </a:rPr>
              <a:t>WORLD MODELS · PUBLIC PRIMER · 07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FFFFFF"/>
                </a:solidFill>
                <a:latin typeface="Arial"/>
              </a:rPr>
              <a:t>Every implementation reduces to a state–action–future loop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Sources accessed 2026-09-10: Ha &amp; Schmidhuber, World Models; Assran et al., V-JEPA 2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3E46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7 / 24</a:t>
            </a:r>
          </a:p>
        </p:txBody>
      </p:sp>
      <p:sp>
        <p:nvSpPr>
          <p:cNvPr id="10" name="Oval 9"/>
          <p:cNvSpPr/>
          <p:nvPr/>
        </p:nvSpPr>
        <p:spPr>
          <a:xfrm>
            <a:off x="1161288" y="1965960"/>
            <a:ext cx="822960" cy="822960"/>
          </a:xfrm>
          <a:prstGeom prst="ellipse">
            <a:avLst/>
          </a:prstGeom>
          <a:solidFill>
            <a:srgbClr val="1C2452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371600" y="2212848"/>
            <a:ext cx="402336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5800" y="3090672"/>
            <a:ext cx="178308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45CADB"/>
                </a:solidFill>
                <a:latin typeface="Calibri"/>
              </a:rPr>
              <a:t>ENCODE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5800" y="3566160"/>
            <a:ext cx="1783080" cy="7132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C9D2EA"/>
                </a:solidFill>
                <a:latin typeface="Calibri"/>
              </a:rPr>
              <a:t>Compress observations into state</a:t>
            </a:r>
          </a:p>
        </p:txBody>
      </p:sp>
      <p:sp>
        <p:nvSpPr>
          <p:cNvPr id="14" name="Right Arrow 13"/>
          <p:cNvSpPr/>
          <p:nvPr/>
        </p:nvSpPr>
        <p:spPr>
          <a:xfrm>
            <a:off x="2322576" y="2276856"/>
            <a:ext cx="502920" cy="256032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Oval 14"/>
          <p:cNvSpPr/>
          <p:nvPr/>
        </p:nvSpPr>
        <p:spPr>
          <a:xfrm>
            <a:off x="3401568" y="1965960"/>
            <a:ext cx="822960" cy="822960"/>
          </a:xfrm>
          <a:prstGeom prst="ellipse">
            <a:avLst/>
          </a:prstGeom>
          <a:solidFill>
            <a:srgbClr val="1C2452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3611880" y="2212848"/>
            <a:ext cx="402336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26080" y="3090672"/>
            <a:ext cx="178308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45CADB"/>
                </a:solidFill>
                <a:latin typeface="Calibri"/>
              </a:rPr>
              <a:t>PREDICT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26080" y="3566160"/>
            <a:ext cx="1783080" cy="7132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C9D2EA"/>
                </a:solidFill>
                <a:latin typeface="Calibri"/>
              </a:rPr>
              <a:t>Roll dynamics forward</a:t>
            </a:r>
          </a:p>
        </p:txBody>
      </p:sp>
      <p:sp>
        <p:nvSpPr>
          <p:cNvPr id="19" name="Right Arrow 18"/>
          <p:cNvSpPr/>
          <p:nvPr/>
        </p:nvSpPr>
        <p:spPr>
          <a:xfrm>
            <a:off x="4562856" y="2276856"/>
            <a:ext cx="502920" cy="256032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Oval 19"/>
          <p:cNvSpPr/>
          <p:nvPr/>
        </p:nvSpPr>
        <p:spPr>
          <a:xfrm>
            <a:off x="5641848" y="1965960"/>
            <a:ext cx="822960" cy="822960"/>
          </a:xfrm>
          <a:prstGeom prst="ellipse">
            <a:avLst/>
          </a:prstGeom>
          <a:solidFill>
            <a:srgbClr val="1C2452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5852160" y="2212848"/>
            <a:ext cx="402336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166360" y="3090672"/>
            <a:ext cx="178308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45CADB"/>
                </a:solidFill>
                <a:latin typeface="Calibri"/>
              </a:rPr>
              <a:t>SCORE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166360" y="3566160"/>
            <a:ext cx="1783080" cy="7132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C9D2EA"/>
                </a:solidFill>
                <a:latin typeface="Calibri"/>
              </a:rPr>
              <a:t>Estimate goal, value, or plausibility</a:t>
            </a:r>
          </a:p>
        </p:txBody>
      </p:sp>
      <p:sp>
        <p:nvSpPr>
          <p:cNvPr id="24" name="Right Arrow 23"/>
          <p:cNvSpPr/>
          <p:nvPr/>
        </p:nvSpPr>
        <p:spPr>
          <a:xfrm>
            <a:off x="6803136" y="2276856"/>
            <a:ext cx="502920" cy="256032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Oval 24"/>
          <p:cNvSpPr/>
          <p:nvPr/>
        </p:nvSpPr>
        <p:spPr>
          <a:xfrm>
            <a:off x="7882127" y="1965960"/>
            <a:ext cx="822960" cy="822960"/>
          </a:xfrm>
          <a:prstGeom prst="ellipse">
            <a:avLst/>
          </a:prstGeom>
          <a:solidFill>
            <a:srgbClr val="1C2452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8092440" y="2212848"/>
            <a:ext cx="402336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406640" y="3090672"/>
            <a:ext cx="178308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45CADB"/>
                </a:solidFill>
                <a:latin typeface="Calibri"/>
              </a:rPr>
              <a:t>ACT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406640" y="3566160"/>
            <a:ext cx="1783080" cy="7132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C9D2EA"/>
                </a:solidFill>
                <a:latin typeface="Calibri"/>
              </a:rPr>
              <a:t>Choose an intervention</a:t>
            </a:r>
          </a:p>
        </p:txBody>
      </p:sp>
      <p:sp>
        <p:nvSpPr>
          <p:cNvPr id="29" name="Right Arrow 28"/>
          <p:cNvSpPr/>
          <p:nvPr/>
        </p:nvSpPr>
        <p:spPr>
          <a:xfrm>
            <a:off x="9043416" y="2276856"/>
            <a:ext cx="502920" cy="256032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Oval 29"/>
          <p:cNvSpPr/>
          <p:nvPr/>
        </p:nvSpPr>
        <p:spPr>
          <a:xfrm>
            <a:off x="10122408" y="1965960"/>
            <a:ext cx="822960" cy="822960"/>
          </a:xfrm>
          <a:prstGeom prst="ellipse">
            <a:avLst/>
          </a:prstGeom>
          <a:solidFill>
            <a:srgbClr val="1C2452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10332720" y="2212848"/>
            <a:ext cx="402336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646920" y="3090672"/>
            <a:ext cx="178308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45CADB"/>
                </a:solidFill>
                <a:latin typeface="Calibri"/>
              </a:rPr>
              <a:t>OBSERVE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9646920" y="3566160"/>
            <a:ext cx="1783080" cy="7132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C9D2EA"/>
                </a:solidFill>
                <a:latin typeface="Calibri"/>
              </a:rPr>
              <a:t>Correct the imagined trajectory</a:t>
            </a:r>
          </a:p>
        </p:txBody>
      </p:sp>
      <p:cxnSp>
        <p:nvCxnSpPr>
          <p:cNvPr id="34" name="Connector 33"/>
          <p:cNvCxnSpPr/>
          <p:nvPr/>
        </p:nvCxnSpPr>
        <p:spPr>
          <a:xfrm flipH="1">
            <a:off x="1554480" y="4663440"/>
            <a:ext cx="8961120" cy="0"/>
          </a:xfrm>
          <a:prstGeom prst="line">
            <a:avLst/>
          </a:prstGeom>
          <a:ln w="19050">
            <a:solidFill>
              <a:srgbClr val="D9822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194560" y="4919472"/>
            <a:ext cx="7680960" cy="36576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D9822B"/>
                </a:solidFill>
                <a:latin typeface="Calibri"/>
              </a:rPr>
              <a:t>Feedback corrects the imagined trajectory after every real observation.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08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The central design fork is whether anyone needs to see the future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Assran et al., V-JEPA 2; Google DeepMind, Genie 3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8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58368" y="1627632"/>
            <a:ext cx="5340096" cy="4005072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" y="1874519"/>
            <a:ext cx="1828800" cy="3200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1F8A99"/>
                </a:solidFill>
                <a:latin typeface="Calibri"/>
              </a:rPr>
              <a:t>GENERATIVE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14400" y="2450592"/>
            <a:ext cx="4828032" cy="71323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97280" y="2660904"/>
            <a:ext cx="4462272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frames → video tokens → dynamics → decoded frames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50976" y="3502152"/>
            <a:ext cx="13716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00" b="1" i="0">
                <a:solidFill>
                  <a:srgbClr val="5A6478"/>
                </a:solidFill>
                <a:latin typeface="Calibri"/>
              </a:rPr>
              <a:t>OPTIMIZES FOR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50976" y="3813048"/>
            <a:ext cx="4681728" cy="4572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12142B"/>
                </a:solidFill>
                <a:latin typeface="Calibri"/>
              </a:rPr>
              <a:t>Watchable, playable, visually inspectable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50976" y="4535424"/>
            <a:ext cx="13716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00" b="1" i="0">
                <a:solidFill>
                  <a:srgbClr val="5A6478"/>
                </a:solidFill>
                <a:latin typeface="Calibri"/>
              </a:rPr>
              <a:t>TRADE-OFF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50976" y="4837176"/>
            <a:ext cx="4681728" cy="53035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5A6478"/>
                </a:solidFill>
                <a:latin typeface="Calibri"/>
              </a:rPr>
              <a:t>Rendering consumes capacity; drift is visible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199632" y="1627632"/>
            <a:ext cx="5340096" cy="4005072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455664" y="1874519"/>
            <a:ext cx="1828800" cy="3200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D9822B"/>
                </a:solidFill>
                <a:latin typeface="Calibri"/>
              </a:rPr>
              <a:t>LATENT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455664" y="2450592"/>
            <a:ext cx="4828032" cy="71323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638544" y="2660904"/>
            <a:ext cx="4462272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frames → encoder → dynamics → future embeddings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92240" y="3502152"/>
            <a:ext cx="13716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00" b="1" i="0">
                <a:solidFill>
                  <a:srgbClr val="5A6478"/>
                </a:solidFill>
                <a:latin typeface="Calibri"/>
              </a:rPr>
              <a:t>OPTIMIZES FOR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92240" y="3813048"/>
            <a:ext cx="4681728" cy="4572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12142B"/>
                </a:solidFill>
                <a:latin typeface="Calibri"/>
              </a:rPr>
              <a:t>Planner-friendly, compact rollouts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92240" y="4535424"/>
            <a:ext cx="13716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00" b="1" i="0">
                <a:solidFill>
                  <a:srgbClr val="5A6478"/>
                </a:solidFill>
                <a:latin typeface="Calibri"/>
              </a:rPr>
              <a:t>TRADE-OFF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92240" y="4837176"/>
            <a:ext cx="4681728" cy="53035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5A6478"/>
                </a:solidFill>
                <a:latin typeface="Calibri"/>
              </a:rPr>
              <a:t>Harder to interpret; collapse must be prevented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09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Reality needs a learned compressor before it can become context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Hafner, Yan &amp; Lillicrap, Dreamer 4; Google DeepMind, Genie 3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9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58368" y="1627632"/>
            <a:ext cx="5340096" cy="22860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32688" y="1901952"/>
            <a:ext cx="1097280" cy="2926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1F8A99"/>
                </a:solidFill>
                <a:latin typeface="Calibri"/>
              </a:rPr>
              <a:t>TEXT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32688" y="2505456"/>
            <a:ext cx="4663440" cy="43891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i="0">
                <a:solidFill>
                  <a:srgbClr val="12142B"/>
                </a:solidFill>
                <a:latin typeface="Calibri"/>
              </a:rPr>
              <a:t>Discrete symbols already exist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2688" y="3172968"/>
            <a:ext cx="4663440" cy="40233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5A6478"/>
                </a:solidFill>
                <a:latin typeface="Calibri"/>
              </a:rPr>
              <a:t>Tokenizer is cheap and nearly lossless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199632" y="1627632"/>
            <a:ext cx="5340096" cy="22860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473952" y="1901952"/>
            <a:ext cx="1097280" cy="2926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45CADB"/>
                </a:solidFill>
                <a:latin typeface="Calibri"/>
              </a:rPr>
              <a:t>VIDEO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73952" y="2505456"/>
            <a:ext cx="4663440" cy="43891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i="0">
                <a:solidFill>
                  <a:srgbClr val="12142B"/>
                </a:solidFill>
                <a:latin typeface="Calibri"/>
              </a:rPr>
              <a:t>Space × time × multiple sensors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3952" y="3172968"/>
            <a:ext cx="4663440" cy="40233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5A6478"/>
                </a:solidFill>
                <a:latin typeface="Calibri"/>
              </a:rPr>
              <a:t>Neural tokenizers decide what survives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94944" y="4315968"/>
            <a:ext cx="292608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i="0">
                <a:solidFill>
                  <a:srgbClr val="D9822B"/>
                </a:solidFill>
                <a:latin typeface="Calibri"/>
              </a:rPr>
              <a:t>WHAT THE COMPRESSOR CAN LOSE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58368" y="4736592"/>
            <a:ext cx="2542032" cy="658368"/>
          </a:xfrm>
          <a:prstGeom prst="roundRect">
            <a:avLst/>
          </a:prstGeom>
          <a:solidFill>
            <a:srgbClr val="FBEDDB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795528" y="4956048"/>
            <a:ext cx="2267712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2142B"/>
                </a:solidFill>
                <a:latin typeface="Calibri"/>
              </a:rPr>
              <a:t>fine motion lost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429000" y="4736592"/>
            <a:ext cx="2542032" cy="658368"/>
          </a:xfrm>
          <a:prstGeom prst="roundRect">
            <a:avLst/>
          </a:prstGeom>
          <a:solidFill>
            <a:srgbClr val="FBEDDB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3566160" y="4956048"/>
            <a:ext cx="2267712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2142B"/>
                </a:solidFill>
                <a:latin typeface="Calibri"/>
              </a:rPr>
              <a:t>geometry distorted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199631" y="4736592"/>
            <a:ext cx="2542032" cy="658368"/>
          </a:xfrm>
          <a:prstGeom prst="roundRect">
            <a:avLst/>
          </a:prstGeom>
          <a:solidFill>
            <a:srgbClr val="FBEDDB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336792" y="4956048"/>
            <a:ext cx="2267712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2142B"/>
                </a:solidFill>
                <a:latin typeface="Calibri"/>
              </a:rPr>
              <a:t>rare objects erased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8970264" y="4736592"/>
            <a:ext cx="2542032" cy="658368"/>
          </a:xfrm>
          <a:prstGeom prst="roundRect">
            <a:avLst/>
          </a:prstGeom>
          <a:solidFill>
            <a:srgbClr val="FBEDDB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107424" y="4956048"/>
            <a:ext cx="2267712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2142B"/>
                </a:solidFill>
                <a:latin typeface="Calibri"/>
              </a:rPr>
              <a:t>history exceeds context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10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Passive video teaches regularity; action data teaches causality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Assran et al., V-JEPA 2; Hafner, Yan &amp; Lillicrap, Dreamer 4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10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49808" y="1664208"/>
            <a:ext cx="6035040" cy="86868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87552" y="1847088"/>
            <a:ext cx="205740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F8A99"/>
                </a:solidFill>
                <a:latin typeface="Calibri"/>
              </a:rPr>
              <a:t>PASSIVE VIDEO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63240" y="1828800"/>
            <a:ext cx="3428999" cy="4114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12142B"/>
                </a:solidFill>
                <a:latin typeface="Calibri"/>
              </a:rPr>
              <a:t>appearance, motion, recurring structure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49808" y="2852928"/>
            <a:ext cx="8046720" cy="86868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87552" y="3035808"/>
            <a:ext cx="205740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45CADB"/>
                </a:solidFill>
                <a:latin typeface="Calibri"/>
              </a:rPr>
              <a:t>ACTION-PAIRED DATA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63240" y="3017520"/>
            <a:ext cx="5440680" cy="4114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12142B"/>
                </a:solidFill>
                <a:latin typeface="Calibri"/>
              </a:rPr>
              <a:t>control signals aligned to state changes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49808" y="4041648"/>
            <a:ext cx="10012680" cy="86868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87552" y="4224528"/>
            <a:ext cx="2057400" cy="27432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D9822B"/>
                </a:solidFill>
                <a:latin typeface="Calibri"/>
              </a:rPr>
              <a:t>TASK SIGNAL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063240" y="4206240"/>
            <a:ext cx="7406640" cy="4114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12142B"/>
                </a:solidFill>
                <a:latin typeface="Calibri"/>
              </a:rPr>
              <a:t>goals, rewards, success and failure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1508760" y="5248656"/>
            <a:ext cx="9098280" cy="53035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1783080" y="5413248"/>
            <a:ext cx="854964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FFFFFF"/>
                </a:solidFill>
                <a:latin typeface="Calibri"/>
              </a:rPr>
              <a:t>Instrument controls, interventions, and timestamps—not only outcomes.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11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Memory is not a longer prompt; it is a consistency system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Google DeepMind, Genie 3; MemWM; Tencent Hunyuan, HY-World 2.0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11 / 24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5800" y="1636776"/>
            <a:ext cx="1828800" cy="2286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i="0">
                <a:solidFill>
                  <a:srgbClr val="D9822B"/>
                </a:solidFill>
                <a:latin typeface="Calibri"/>
              </a:rPr>
              <a:t>FAILURE MODES</a:t>
            </a:r>
          </a:p>
        </p:txBody>
      </p:sp>
      <p:sp>
        <p:nvSpPr>
          <p:cNvPr id="11" name="Oval 10"/>
          <p:cNvSpPr/>
          <p:nvPr/>
        </p:nvSpPr>
        <p:spPr>
          <a:xfrm>
            <a:off x="713232" y="2029968"/>
            <a:ext cx="384048" cy="384048"/>
          </a:xfrm>
          <a:prstGeom prst="ellipse">
            <a:avLst/>
          </a:prstGeom>
          <a:solidFill>
            <a:srgbClr val="FBEDDB"/>
          </a:solidFill>
          <a:ln w="1397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13816" y="2121408"/>
            <a:ext cx="182880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i="0">
                <a:solidFill>
                  <a:srgbClr val="D9822B"/>
                </a:solidFill>
                <a:latin typeface="Calibri"/>
              </a:rPr>
              <a:t>!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98448" y="2103120"/>
            <a:ext cx="3566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12142B"/>
                </a:solidFill>
                <a:latin typeface="Calibri"/>
              </a:rPr>
              <a:t>geometry drifts</a:t>
            </a:r>
          </a:p>
        </p:txBody>
      </p:sp>
      <p:sp>
        <p:nvSpPr>
          <p:cNvPr id="14" name="Oval 13"/>
          <p:cNvSpPr/>
          <p:nvPr/>
        </p:nvSpPr>
        <p:spPr>
          <a:xfrm>
            <a:off x="713232" y="2743200"/>
            <a:ext cx="384048" cy="384048"/>
          </a:xfrm>
          <a:prstGeom prst="ellipse">
            <a:avLst/>
          </a:prstGeom>
          <a:solidFill>
            <a:srgbClr val="FBEDDB"/>
          </a:solidFill>
          <a:ln w="1397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13816" y="2834640"/>
            <a:ext cx="182880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i="0">
                <a:solidFill>
                  <a:srgbClr val="D9822B"/>
                </a:solidFill>
                <a:latin typeface="Calibri"/>
              </a:rPr>
              <a:t>!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298448" y="2816352"/>
            <a:ext cx="3566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12142B"/>
                </a:solidFill>
                <a:latin typeface="Calibri"/>
              </a:rPr>
              <a:t>objects respawn</a:t>
            </a:r>
          </a:p>
        </p:txBody>
      </p:sp>
      <p:sp>
        <p:nvSpPr>
          <p:cNvPr id="17" name="Oval 16"/>
          <p:cNvSpPr/>
          <p:nvPr/>
        </p:nvSpPr>
        <p:spPr>
          <a:xfrm>
            <a:off x="713232" y="3456432"/>
            <a:ext cx="384048" cy="384048"/>
          </a:xfrm>
          <a:prstGeom prst="ellipse">
            <a:avLst/>
          </a:prstGeom>
          <a:solidFill>
            <a:srgbClr val="FBEDDB"/>
          </a:solidFill>
          <a:ln w="1397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813816" y="3547872"/>
            <a:ext cx="182880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i="0">
                <a:solidFill>
                  <a:srgbClr val="D9822B"/>
                </a:solidFill>
                <a:latin typeface="Calibri"/>
              </a:rPr>
              <a:t>!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298448" y="3529584"/>
            <a:ext cx="3566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12142B"/>
                </a:solidFill>
                <a:latin typeface="Calibri"/>
              </a:rPr>
              <a:t>causes are forgotten</a:t>
            </a:r>
          </a:p>
        </p:txBody>
      </p:sp>
      <p:sp>
        <p:nvSpPr>
          <p:cNvPr id="20" name="Oval 19"/>
          <p:cNvSpPr/>
          <p:nvPr/>
        </p:nvSpPr>
        <p:spPr>
          <a:xfrm>
            <a:off x="713232" y="4169664"/>
            <a:ext cx="384048" cy="384048"/>
          </a:xfrm>
          <a:prstGeom prst="ellipse">
            <a:avLst/>
          </a:prstGeom>
          <a:solidFill>
            <a:srgbClr val="FBEDDB"/>
          </a:solidFill>
          <a:ln w="1397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13816" y="4261104"/>
            <a:ext cx="182880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i="0">
                <a:solidFill>
                  <a:srgbClr val="D9822B"/>
                </a:solidFill>
                <a:latin typeface="Calibri"/>
              </a:rPr>
              <a:t>!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298448" y="4242816"/>
            <a:ext cx="3566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12142B"/>
                </a:solidFill>
                <a:latin typeface="Calibri"/>
              </a:rPr>
              <a:t>camera returns to a different room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486400" y="1636776"/>
            <a:ext cx="2926080" cy="2286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i="0">
                <a:solidFill>
                  <a:srgbClr val="1F8A99"/>
                </a:solidFill>
                <a:latin typeface="Calibri"/>
              </a:rPr>
              <a:t>ARCHITECTURAL RESPONSES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486400" y="1993392"/>
            <a:ext cx="5989320" cy="877824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5486400" y="1993392"/>
            <a:ext cx="73152" cy="877824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5715000" y="2157984"/>
            <a:ext cx="5596128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i="0">
                <a:solidFill>
                  <a:srgbClr val="1F8A99"/>
                </a:solidFill>
                <a:latin typeface="Calibri"/>
              </a:rPr>
              <a:t>COMPRESS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715000" y="2615184"/>
            <a:ext cx="5596128" cy="1188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i="0">
                <a:solidFill>
                  <a:srgbClr val="5A6478"/>
                </a:solidFill>
                <a:latin typeface="Calibri"/>
              </a:rPr>
              <a:t>retain longer latent histories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486400" y="3136392"/>
            <a:ext cx="5989320" cy="877824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5486400" y="3136392"/>
            <a:ext cx="73152" cy="877824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5715000" y="3300984"/>
            <a:ext cx="5596128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i="0">
                <a:solidFill>
                  <a:srgbClr val="1F8A99"/>
                </a:solidFill>
                <a:latin typeface="Calibri"/>
              </a:rPr>
              <a:t>RETRIEVE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715000" y="3758184"/>
            <a:ext cx="5596128" cy="1188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i="0">
                <a:solidFill>
                  <a:srgbClr val="5A6478"/>
                </a:solidFill>
                <a:latin typeface="Calibri"/>
              </a:rPr>
              <a:t>bring back state tied to place or transition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486400" y="4279392"/>
            <a:ext cx="5989320" cy="877824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Rectangle 32"/>
          <p:cNvSpPr/>
          <p:nvPr/>
        </p:nvSpPr>
        <p:spPr>
          <a:xfrm>
            <a:off x="5486400" y="4279392"/>
            <a:ext cx="73152" cy="877824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5715000" y="4443983"/>
            <a:ext cx="5596128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i="0">
                <a:solidFill>
                  <a:srgbClr val="1F8A99"/>
                </a:solidFill>
                <a:latin typeface="Calibri"/>
              </a:rPr>
              <a:t>PERSIST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715000" y="4901183"/>
            <a:ext cx="5596128" cy="1188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i="0">
                <a:solidFill>
                  <a:srgbClr val="5A6478"/>
                </a:solidFill>
                <a:latin typeface="Calibri"/>
              </a:rPr>
              <a:t>store the world as an editable 3D asset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486400" y="5468112"/>
            <a:ext cx="5989320" cy="329184"/>
          </a:xfrm>
          <a:prstGeom prst="roundRect">
            <a:avLst/>
          </a:prstGeom>
          <a:solidFill>
            <a:srgbClr val="DFF3F6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7" name="TextBox 36"/>
          <p:cNvSpPr txBox="1"/>
          <p:nvPr/>
        </p:nvSpPr>
        <p:spPr>
          <a:xfrm>
            <a:off x="5669280" y="5550408"/>
            <a:ext cx="5623560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i="0">
                <a:solidFill>
                  <a:srgbClr val="1F8A99"/>
                </a:solidFill>
                <a:latin typeface="Calibri"/>
              </a:rPr>
              <a:t>Metric to track: Consistency horizon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12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Training adds a causal curriculum after representation learning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Assran et al., V-JEPA 2; Hafner, Yan &amp; Lillicrap, Dreamer 4; NVIDIA, Cosmos 3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12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58368" y="1737360"/>
            <a:ext cx="2423160" cy="356616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Oval 10"/>
          <p:cNvSpPr/>
          <p:nvPr/>
        </p:nvSpPr>
        <p:spPr>
          <a:xfrm>
            <a:off x="1408176" y="1993392"/>
            <a:ext cx="914400" cy="914400"/>
          </a:xfrm>
          <a:prstGeom prst="ellipse">
            <a:avLst/>
          </a:prstGeom>
          <a:solidFill>
            <a:srgbClr val="12142B"/>
          </a:solidFill>
          <a:ln w="1397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636776" y="2276856"/>
            <a:ext cx="45720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59" y="3227832"/>
            <a:ext cx="2093976" cy="329184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F8A99"/>
                </a:solidFill>
                <a:latin typeface="Calibri"/>
              </a:rPr>
              <a:t>PRETRAIN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05256" y="3840480"/>
            <a:ext cx="1929384" cy="10789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5A6478"/>
                </a:solidFill>
                <a:latin typeface="Calibri"/>
              </a:rPr>
              <a:t>Learn representations and dynamics from video</a:t>
            </a:r>
          </a:p>
        </p:txBody>
      </p:sp>
      <p:sp>
        <p:nvSpPr>
          <p:cNvPr id="15" name="Right Arrow 14"/>
          <p:cNvSpPr/>
          <p:nvPr/>
        </p:nvSpPr>
        <p:spPr>
          <a:xfrm>
            <a:off x="3099815" y="2743200"/>
            <a:ext cx="329184" cy="256032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3401568" y="1737360"/>
            <a:ext cx="2423160" cy="356616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Oval 16"/>
          <p:cNvSpPr/>
          <p:nvPr/>
        </p:nvSpPr>
        <p:spPr>
          <a:xfrm>
            <a:off x="4151376" y="1993392"/>
            <a:ext cx="914400" cy="914400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4379976" y="2276856"/>
            <a:ext cx="45720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66160" y="3227832"/>
            <a:ext cx="2093976" cy="329184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45CADB"/>
                </a:solidFill>
                <a:latin typeface="Calibri"/>
              </a:rPr>
              <a:t>ACTION-CONDITION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648456" y="3840480"/>
            <a:ext cx="1929384" cy="10789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5A6478"/>
                </a:solidFill>
                <a:latin typeface="Calibri"/>
              </a:rPr>
              <a:t>Map controls to state transitions</a:t>
            </a:r>
          </a:p>
        </p:txBody>
      </p:sp>
      <p:sp>
        <p:nvSpPr>
          <p:cNvPr id="21" name="Right Arrow 20"/>
          <p:cNvSpPr/>
          <p:nvPr/>
        </p:nvSpPr>
        <p:spPr>
          <a:xfrm>
            <a:off x="5843016" y="2743200"/>
            <a:ext cx="329184" cy="256032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144768" y="1737360"/>
            <a:ext cx="2423160" cy="356616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Oval 22"/>
          <p:cNvSpPr/>
          <p:nvPr/>
        </p:nvSpPr>
        <p:spPr>
          <a:xfrm>
            <a:off x="6894576" y="1993392"/>
            <a:ext cx="914400" cy="914400"/>
          </a:xfrm>
          <a:prstGeom prst="ellipse">
            <a:avLst/>
          </a:prstGeom>
          <a:solidFill>
            <a:srgbClr val="12142B"/>
          </a:solidFill>
          <a:ln w="1397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123176" y="2276856"/>
            <a:ext cx="45720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309359" y="3227832"/>
            <a:ext cx="2093976" cy="329184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D9822B"/>
                </a:solidFill>
                <a:latin typeface="Calibri"/>
              </a:rPr>
              <a:t>IMAGINE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391656" y="3840480"/>
            <a:ext cx="1929384" cy="10789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5A6478"/>
                </a:solidFill>
                <a:latin typeface="Calibri"/>
              </a:rPr>
              <a:t>Generate candidate futures without real-world trials</a:t>
            </a:r>
          </a:p>
        </p:txBody>
      </p:sp>
      <p:sp>
        <p:nvSpPr>
          <p:cNvPr id="27" name="Right Arrow 26"/>
          <p:cNvSpPr/>
          <p:nvPr/>
        </p:nvSpPr>
        <p:spPr>
          <a:xfrm>
            <a:off x="8586216" y="2743200"/>
            <a:ext cx="329184" cy="256032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8887968" y="1737360"/>
            <a:ext cx="2423160" cy="356616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C245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Oval 28"/>
          <p:cNvSpPr/>
          <p:nvPr/>
        </p:nvSpPr>
        <p:spPr>
          <a:xfrm>
            <a:off x="9637776" y="1993392"/>
            <a:ext cx="914400" cy="914400"/>
          </a:xfrm>
          <a:prstGeom prst="ellipse">
            <a:avLst/>
          </a:prstGeom>
          <a:solidFill>
            <a:srgbClr val="12142B"/>
          </a:solidFill>
          <a:ln w="13970">
            <a:solidFill>
              <a:srgbClr val="1C245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9866376" y="2276856"/>
            <a:ext cx="45720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052560" y="3227832"/>
            <a:ext cx="2093976" cy="329184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C2452"/>
                </a:solidFill>
                <a:latin typeface="Calibri"/>
              </a:rPr>
              <a:t>OPTIMIZE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134856" y="3840480"/>
            <a:ext cx="1929384" cy="10789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5A6478"/>
                </a:solidFill>
                <a:latin typeface="Calibri"/>
              </a:rPr>
              <a:t>Train policies or rank actions against goals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13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Dreamer 4 demonstrates the core promise: train behavior inside the model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Hafner, Yan &amp; Lillicrap, Dreamer 4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13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58368" y="1828800"/>
            <a:ext cx="2423160" cy="150876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959" y="2057400"/>
            <a:ext cx="2093976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i="0">
                <a:solidFill>
                  <a:srgbClr val="1F8A99"/>
                </a:solidFill>
                <a:latin typeface="Calibri"/>
              </a:rPr>
              <a:t>OFFLINE VIDEO + ACTIONS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959" y="2670048"/>
            <a:ext cx="2093976" cy="36576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2142B"/>
                </a:solidFill>
                <a:latin typeface="Calibri"/>
              </a:rPr>
              <a:t>Minecraft trajectories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108960" y="2450592"/>
            <a:ext cx="310896" cy="246888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3401568" y="1828800"/>
            <a:ext cx="2423160" cy="150876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3566160" y="2057400"/>
            <a:ext cx="2093976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i="0">
                <a:solidFill>
                  <a:srgbClr val="1F8A99"/>
                </a:solidFill>
                <a:latin typeface="Calibri"/>
              </a:rPr>
              <a:t>LEARNED WORLD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66160" y="2670048"/>
            <a:ext cx="2093976" cy="36576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2142B"/>
                </a:solidFill>
                <a:latin typeface="Calibri"/>
              </a:rPr>
              <a:t>causal tokenizer + dynamics</a:t>
            </a:r>
          </a:p>
        </p:txBody>
      </p:sp>
      <p:sp>
        <p:nvSpPr>
          <p:cNvPr id="17" name="Right Arrow 16"/>
          <p:cNvSpPr/>
          <p:nvPr/>
        </p:nvSpPr>
        <p:spPr>
          <a:xfrm>
            <a:off x="5852160" y="2450592"/>
            <a:ext cx="310896" cy="246888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144768" y="1828800"/>
            <a:ext cx="2423160" cy="150876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309359" y="2057400"/>
            <a:ext cx="2093976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i="0">
                <a:solidFill>
                  <a:srgbClr val="1F8A99"/>
                </a:solidFill>
                <a:latin typeface="Calibri"/>
              </a:rPr>
              <a:t>IMAGINED ROLLOUTS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09359" y="2670048"/>
            <a:ext cx="2093976" cy="36576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2142B"/>
                </a:solidFill>
                <a:latin typeface="Calibri"/>
              </a:rPr>
              <a:t>policy explores predicted futures</a:t>
            </a:r>
          </a:p>
        </p:txBody>
      </p:sp>
      <p:sp>
        <p:nvSpPr>
          <p:cNvPr id="21" name="Right Arrow 20"/>
          <p:cNvSpPr/>
          <p:nvPr/>
        </p:nvSpPr>
        <p:spPr>
          <a:xfrm>
            <a:off x="8595360" y="2450592"/>
            <a:ext cx="310896" cy="246888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8887968" y="1828800"/>
            <a:ext cx="2423160" cy="150876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9052560" y="2057400"/>
            <a:ext cx="2093976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i="0">
                <a:solidFill>
                  <a:srgbClr val="D9822B"/>
                </a:solidFill>
                <a:latin typeface="Calibri"/>
              </a:rPr>
              <a:t>DEPLOYED AGENT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052560" y="2670048"/>
            <a:ext cx="2093976" cy="36576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2142B"/>
                </a:solidFill>
                <a:latin typeface="Calibri"/>
              </a:rPr>
              <a:t>acts in the real game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58368" y="3886200"/>
            <a:ext cx="10881360" cy="80467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14400" y="4133087"/>
            <a:ext cx="10369296" cy="2926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i="0">
                <a:solidFill>
                  <a:srgbClr val="FFFFFF"/>
                </a:solidFill>
                <a:latin typeface="Calibri"/>
              </a:rPr>
              <a:t>First reported agent to obtain Minecraft diamonds from offline data alone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1572768" y="5047488"/>
            <a:ext cx="9052560" cy="566928"/>
          </a:xfrm>
          <a:prstGeom prst="roundRect">
            <a:avLst/>
          </a:prstGeom>
          <a:solidFill>
            <a:srgbClr val="FBEDDB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1828800" y="5212080"/>
            <a:ext cx="8540496" cy="21945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12142B"/>
                </a:solidFill>
                <a:latin typeface="Calibri"/>
              </a:rPr>
              <a:t>Paper-reported, domain-specific result; speedup multipliers omitted pending support.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214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45CADB"/>
                </a:solidFill>
                <a:latin typeface="Calibri"/>
              </a:rPr>
              <a:t>WORLD MODELS · PUBLIC PRIMER · 14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FFFFFF"/>
                </a:solidFill>
                <a:latin typeface="Arial"/>
              </a:rPr>
              <a:t>Interactive worlds are sessions, not completions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Sources accessed 2026-09-10: Google DeepMind, Genie 3; Runway, GWM Worlds 2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3E46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14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58368" y="1645920"/>
            <a:ext cx="5340096" cy="3127248"/>
          </a:xfrm>
          <a:prstGeom prst="roundRect">
            <a:avLst/>
          </a:prstGeom>
          <a:solidFill>
            <a:srgbClr val="1C2452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" y="1892807"/>
            <a:ext cx="4800600" cy="3200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1F8A99"/>
                </a:solidFill>
                <a:latin typeface="Calibri"/>
              </a:rPr>
              <a:t>LLM COMPLETION</a:t>
            </a:r>
          </a:p>
        </p:txBody>
      </p:sp>
      <p:sp>
        <p:nvSpPr>
          <p:cNvPr id="12" name="Oval 11"/>
          <p:cNvSpPr/>
          <p:nvPr/>
        </p:nvSpPr>
        <p:spPr>
          <a:xfrm>
            <a:off x="932688" y="2487168"/>
            <a:ext cx="256032" cy="256032"/>
          </a:xfrm>
          <a:prstGeom prst="ellipse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408176" y="2450592"/>
            <a:ext cx="4160520" cy="31089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DDE4F5"/>
                </a:solidFill>
                <a:latin typeface="Calibri"/>
              </a:rPr>
              <a:t>request → response</a:t>
            </a:r>
          </a:p>
        </p:txBody>
      </p:sp>
      <p:sp>
        <p:nvSpPr>
          <p:cNvPr id="14" name="Oval 13"/>
          <p:cNvSpPr/>
          <p:nvPr/>
        </p:nvSpPr>
        <p:spPr>
          <a:xfrm>
            <a:off x="932688" y="3127248"/>
            <a:ext cx="256032" cy="256032"/>
          </a:xfrm>
          <a:prstGeom prst="ellipse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408176" y="3090672"/>
            <a:ext cx="4160520" cy="31089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i="0">
                <a:solidFill>
                  <a:srgbClr val="DDE4F5"/>
                </a:solidFill>
                <a:latin typeface="Calibri"/>
              </a:rPr>
              <a:t>elastic latency</a:t>
            </a:r>
          </a:p>
        </p:txBody>
      </p:sp>
      <p:sp>
        <p:nvSpPr>
          <p:cNvPr id="16" name="Oval 15"/>
          <p:cNvSpPr/>
          <p:nvPr/>
        </p:nvSpPr>
        <p:spPr>
          <a:xfrm>
            <a:off x="932688" y="3767328"/>
            <a:ext cx="256032" cy="256032"/>
          </a:xfrm>
          <a:prstGeom prst="ellipse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408176" y="3730752"/>
            <a:ext cx="4160520" cy="31089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i="0">
                <a:solidFill>
                  <a:srgbClr val="DDE4F5"/>
                </a:solidFill>
                <a:latin typeface="Calibri"/>
              </a:rPr>
              <a:t>state can be recreated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199632" y="1645920"/>
            <a:ext cx="5340096" cy="3127248"/>
          </a:xfrm>
          <a:prstGeom prst="roundRect">
            <a:avLst/>
          </a:prstGeom>
          <a:solidFill>
            <a:srgbClr val="1C2452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455664" y="1892807"/>
            <a:ext cx="4800600" cy="3200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45CADB"/>
                </a:solidFill>
                <a:latin typeface="Calibri"/>
              </a:rPr>
              <a:t>WORLD SESSION</a:t>
            </a:r>
          </a:p>
        </p:txBody>
      </p:sp>
      <p:sp>
        <p:nvSpPr>
          <p:cNvPr id="20" name="Oval 19"/>
          <p:cNvSpPr/>
          <p:nvPr/>
        </p:nvSpPr>
        <p:spPr>
          <a:xfrm>
            <a:off x="6473952" y="2487168"/>
            <a:ext cx="256032" cy="256032"/>
          </a:xfrm>
          <a:prstGeom prst="ellipse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949440" y="2450592"/>
            <a:ext cx="4160520" cy="31089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DDE4F5"/>
                </a:solidFill>
                <a:latin typeface="Calibri"/>
              </a:rPr>
              <a:t>input ↔ continuous frames</a:t>
            </a:r>
          </a:p>
        </p:txBody>
      </p:sp>
      <p:sp>
        <p:nvSpPr>
          <p:cNvPr id="22" name="Oval 21"/>
          <p:cNvSpPr/>
          <p:nvPr/>
        </p:nvSpPr>
        <p:spPr>
          <a:xfrm>
            <a:off x="6473952" y="3127248"/>
            <a:ext cx="256032" cy="256032"/>
          </a:xfrm>
          <a:prstGeom prst="ellipse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949440" y="3090672"/>
            <a:ext cx="4160520" cy="31089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i="0">
                <a:solidFill>
                  <a:srgbClr val="DDE4F5"/>
                </a:solidFill>
                <a:latin typeface="Calibri"/>
              </a:rPr>
              <a:t>deadline-driven latency</a:t>
            </a:r>
          </a:p>
        </p:txBody>
      </p:sp>
      <p:sp>
        <p:nvSpPr>
          <p:cNvPr id="24" name="Oval 23"/>
          <p:cNvSpPr/>
          <p:nvPr/>
        </p:nvSpPr>
        <p:spPr>
          <a:xfrm>
            <a:off x="6473952" y="3767328"/>
            <a:ext cx="256032" cy="256032"/>
          </a:xfrm>
          <a:prstGeom prst="ellipse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949440" y="3730752"/>
            <a:ext cx="4160520" cy="31089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i="0">
                <a:solidFill>
                  <a:srgbClr val="DDE4F5"/>
                </a:solidFill>
                <a:latin typeface="Calibri"/>
              </a:rPr>
              <a:t>state must stay resident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1325880" y="5157216"/>
            <a:ext cx="9555480" cy="566928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1572768" y="5285232"/>
            <a:ext cx="9061704" cy="31089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D9822B"/>
                </a:solidFill>
                <a:latin typeface="Calibri"/>
              </a:rPr>
              <a:t>At 24 frames per second, each frame has a 41.7 ms cadence—an output rate, not a guarantee that the entire motion-to-photon loop fits inside it.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15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Serving becomes a stateful session fabric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Runway, GWM Worlds 2; Google DeepMind, Genie 3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15 / 24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8368" y="1627632"/>
            <a:ext cx="32004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i="0">
                <a:solidFill>
                  <a:srgbClr val="1F8A99"/>
                </a:solidFill>
                <a:latin typeface="Calibri"/>
              </a:rPr>
              <a:t>STATELESS INFERENCE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58368" y="2084831"/>
            <a:ext cx="5340096" cy="493776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59536" y="2231136"/>
            <a:ext cx="493776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12142B"/>
                </a:solidFill>
                <a:latin typeface="Calibri"/>
              </a:rPr>
              <a:t>CLIENT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163824" y="2596896"/>
            <a:ext cx="310896" cy="182880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58368" y="2798063"/>
            <a:ext cx="5340096" cy="493776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59536" y="2944368"/>
            <a:ext cx="493776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12142B"/>
                </a:solidFill>
                <a:latin typeface="Calibri"/>
              </a:rPr>
              <a:t>LOAD BALANCER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63824" y="3310127"/>
            <a:ext cx="310896" cy="182880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58368" y="3511296"/>
            <a:ext cx="5340096" cy="493776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859536" y="3657600"/>
            <a:ext cx="493776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12142B"/>
                </a:solidFill>
                <a:latin typeface="Calibri"/>
              </a:rPr>
              <a:t>BATCHED REPLICAS</a:t>
            </a:r>
          </a:p>
        </p:txBody>
      </p:sp>
      <p:sp>
        <p:nvSpPr>
          <p:cNvPr id="19" name="Right Arrow 18"/>
          <p:cNvSpPr/>
          <p:nvPr/>
        </p:nvSpPr>
        <p:spPr>
          <a:xfrm>
            <a:off x="3163824" y="4023360"/>
            <a:ext cx="310896" cy="182880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58368" y="4224527"/>
            <a:ext cx="5340096" cy="493776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59536" y="4370831"/>
            <a:ext cx="493776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12142B"/>
                </a:solidFill>
                <a:latin typeface="Calibri"/>
              </a:rPr>
              <a:t>TOKEN STREAM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99632" y="1627632"/>
            <a:ext cx="32004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i="0">
                <a:solidFill>
                  <a:srgbClr val="45CADB"/>
                </a:solidFill>
                <a:latin typeface="Calibri"/>
              </a:rPr>
              <a:t>SESSION FABRIC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199632" y="2084831"/>
            <a:ext cx="5340096" cy="493776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400800" y="2231136"/>
            <a:ext cx="493776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12142B"/>
                </a:solidFill>
                <a:latin typeface="Calibri"/>
              </a:rPr>
              <a:t>CLIENT</a:t>
            </a:r>
          </a:p>
        </p:txBody>
      </p:sp>
      <p:sp>
        <p:nvSpPr>
          <p:cNvPr id="25" name="Right Arrow 24"/>
          <p:cNvSpPr/>
          <p:nvPr/>
        </p:nvSpPr>
        <p:spPr>
          <a:xfrm>
            <a:off x="8705088" y="2596896"/>
            <a:ext cx="310896" cy="182880"/>
          </a:xfrm>
          <a:prstGeom prst="rightArrow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199632" y="2798063"/>
            <a:ext cx="5340096" cy="493776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400800" y="2944368"/>
            <a:ext cx="493776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12142B"/>
                </a:solidFill>
                <a:latin typeface="Calibri"/>
              </a:rPr>
              <a:t>SESSION ROUTER</a:t>
            </a:r>
          </a:p>
        </p:txBody>
      </p:sp>
      <p:sp>
        <p:nvSpPr>
          <p:cNvPr id="28" name="Right Arrow 27"/>
          <p:cNvSpPr/>
          <p:nvPr/>
        </p:nvSpPr>
        <p:spPr>
          <a:xfrm>
            <a:off x="8705088" y="3310127"/>
            <a:ext cx="310896" cy="182880"/>
          </a:xfrm>
          <a:prstGeom prst="rightArrow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6199632" y="3511296"/>
            <a:ext cx="5340096" cy="493776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6400800" y="3657600"/>
            <a:ext cx="493776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12142B"/>
                </a:solidFill>
                <a:latin typeface="Calibri"/>
              </a:rPr>
              <a:t>RESIDENT WORLD STATE</a:t>
            </a:r>
          </a:p>
        </p:txBody>
      </p:sp>
      <p:sp>
        <p:nvSpPr>
          <p:cNvPr id="31" name="Right Arrow 30"/>
          <p:cNvSpPr/>
          <p:nvPr/>
        </p:nvSpPr>
        <p:spPr>
          <a:xfrm>
            <a:off x="8705088" y="4023360"/>
            <a:ext cx="310896" cy="182880"/>
          </a:xfrm>
          <a:prstGeom prst="rightArrow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2" name="Rounded Rectangle 31"/>
          <p:cNvSpPr/>
          <p:nvPr/>
        </p:nvSpPr>
        <p:spPr>
          <a:xfrm>
            <a:off x="6199632" y="4224527"/>
            <a:ext cx="5340096" cy="493776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TextBox 32"/>
          <p:cNvSpPr txBox="1"/>
          <p:nvPr/>
        </p:nvSpPr>
        <p:spPr>
          <a:xfrm>
            <a:off x="6400800" y="4370831"/>
            <a:ext cx="493776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12142B"/>
                </a:solidFill>
                <a:latin typeface="Calibri"/>
              </a:rPr>
              <a:t>VIDEO + INPUT STREAMS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58368" y="5212080"/>
            <a:ext cx="2542032" cy="43891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749808" y="5340096"/>
            <a:ext cx="2359152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FFFFFF"/>
                </a:solidFill>
                <a:latin typeface="Calibri"/>
              </a:rPr>
              <a:t>session affinity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3429000" y="5212080"/>
            <a:ext cx="2542032" cy="43891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7" name="TextBox 36"/>
          <p:cNvSpPr txBox="1"/>
          <p:nvPr/>
        </p:nvSpPr>
        <p:spPr>
          <a:xfrm>
            <a:off x="3520440" y="5340096"/>
            <a:ext cx="2359152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FFFFFF"/>
                </a:solidFill>
                <a:latin typeface="Calibri"/>
              </a:rPr>
              <a:t>snapshot / resume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6199631" y="5212080"/>
            <a:ext cx="2542032" cy="43891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9" name="TextBox 38"/>
          <p:cNvSpPr txBox="1"/>
          <p:nvPr/>
        </p:nvSpPr>
        <p:spPr>
          <a:xfrm>
            <a:off x="6291071" y="5340096"/>
            <a:ext cx="2359152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FFFFFF"/>
                </a:solidFill>
                <a:latin typeface="Calibri"/>
              </a:rPr>
              <a:t>deadline hit rate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8970264" y="5212080"/>
            <a:ext cx="2542032" cy="43891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1" name="TextBox 40"/>
          <p:cNvSpPr txBox="1"/>
          <p:nvPr/>
        </p:nvSpPr>
        <p:spPr>
          <a:xfrm>
            <a:off x="9061704" y="5340096"/>
            <a:ext cx="2359152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FFFFFF"/>
                </a:solidFill>
                <a:latin typeface="Calibri"/>
              </a:rPr>
              <a:t>regional capacity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16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Cloud imagines; edge acts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NVIDIA, Cosmos 3; Assran et al., V-JEPA 2; Tencent Hunyuan, HY-World 2.0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16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68680" y="1664208"/>
            <a:ext cx="10424160" cy="749808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C245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97280" y="1847088"/>
            <a:ext cx="1325880" cy="21945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45CADB"/>
                </a:solidFill>
                <a:latin typeface="Calibri"/>
              </a:rPr>
              <a:t>CORE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60320" y="1828800"/>
            <a:ext cx="845820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FFFFFF"/>
                </a:solidFill>
                <a:latin typeface="Calibri"/>
              </a:rPr>
              <a:t>training · batch simulation · large synthetic-data jobs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645920" y="2651760"/>
            <a:ext cx="8869680" cy="74980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874519" y="2834640"/>
            <a:ext cx="1325880" cy="21945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1F8A99"/>
                </a:solidFill>
                <a:latin typeface="Calibri"/>
              </a:rPr>
              <a:t>REGIONAL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37560" y="2816352"/>
            <a:ext cx="6903719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12142B"/>
                </a:solidFill>
                <a:latin typeface="Calibri"/>
              </a:rPr>
              <a:t>interactive worlds · shared sessions · low-latency streaming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423160" y="3639312"/>
            <a:ext cx="7315200" cy="74980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2651760" y="3822192"/>
            <a:ext cx="1325880" cy="21945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45CADB"/>
                </a:solidFill>
                <a:latin typeface="Calibri"/>
              </a:rPr>
              <a:t>ON-PREM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14800" y="3803904"/>
            <a:ext cx="53492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12142B"/>
                </a:solidFill>
                <a:latin typeface="Calibri"/>
              </a:rPr>
              <a:t>digital twins · private camera feeds · resilient operations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200400" y="4626864"/>
            <a:ext cx="5760720" cy="74980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3429000" y="4809744"/>
            <a:ext cx="1325880" cy="21945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D9822B"/>
                </a:solidFill>
                <a:latin typeface="Calibri"/>
              </a:rPr>
              <a:t>ON-DEVICE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92040" y="4791456"/>
            <a:ext cx="379476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12142B"/>
                </a:solidFill>
                <a:latin typeface="Calibri"/>
              </a:rPr>
              <a:t>compact latent prediction inside robot or vehicle control loops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41248" y="5596128"/>
            <a:ext cx="292608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0" i="0">
                <a:solidFill>
                  <a:srgbClr val="5A6478"/>
                </a:solidFill>
                <a:latin typeface="Calibri"/>
              </a:rPr>
              <a:t>latency-tolerant / compute-heavy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613648" y="5596128"/>
            <a:ext cx="274320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0" i="0">
                <a:solidFill>
                  <a:srgbClr val="5A6478"/>
                </a:solidFill>
                <a:latin typeface="Calibri"/>
              </a:rPr>
              <a:t>latency-critical / compact</a:t>
            </a:r>
          </a:p>
        </p:txBody>
      </p:sp>
      <p:cxnSp>
        <p:nvCxnSpPr>
          <p:cNvPr id="24" name="Connector 23"/>
          <p:cNvCxnSpPr/>
          <p:nvPr/>
        </p:nvCxnSpPr>
        <p:spPr>
          <a:xfrm>
            <a:off x="3383280" y="5687568"/>
            <a:ext cx="5074920" cy="0"/>
          </a:xfrm>
          <a:prstGeom prst="line">
            <a:avLst/>
          </a:prstGeom>
          <a:ln w="16510">
            <a:solidFill>
              <a:srgbClr val="1F8A9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17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The interface changes from prompting a model to inhabiting a state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Runway, GWM Worlds 2; Google DeepMind, Genie 3; World Labs, Atlas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17 / 24</a:t>
            </a:r>
          </a:p>
        </p:txBody>
      </p:sp>
      <p:sp>
        <p:nvSpPr>
          <p:cNvPr id="10" name="Oval 9"/>
          <p:cNvSpPr/>
          <p:nvPr/>
        </p:nvSpPr>
        <p:spPr>
          <a:xfrm>
            <a:off x="1417319" y="1828800"/>
            <a:ext cx="914400" cy="914400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645920" y="2112264"/>
            <a:ext cx="45720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8368" y="3127248"/>
            <a:ext cx="2423160" cy="3200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1F8A99"/>
                </a:solidFill>
                <a:latin typeface="Calibri"/>
              </a:rPr>
              <a:t>SEED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5528" y="3685032"/>
            <a:ext cx="2148840" cy="7498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i="0">
                <a:solidFill>
                  <a:srgbClr val="5A6478"/>
                </a:solidFill>
                <a:latin typeface="Calibri"/>
              </a:rPr>
              <a:t>text · image · video · scan</a:t>
            </a:r>
          </a:p>
        </p:txBody>
      </p:sp>
      <p:sp>
        <p:nvSpPr>
          <p:cNvPr id="14" name="Right Arrow 13"/>
          <p:cNvSpPr/>
          <p:nvPr/>
        </p:nvSpPr>
        <p:spPr>
          <a:xfrm>
            <a:off x="2990087" y="2167128"/>
            <a:ext cx="393192" cy="256032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Oval 14"/>
          <p:cNvSpPr/>
          <p:nvPr/>
        </p:nvSpPr>
        <p:spPr>
          <a:xfrm>
            <a:off x="4160520" y="1828800"/>
            <a:ext cx="914400" cy="914400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4389120" y="2112264"/>
            <a:ext cx="45720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01568" y="3127248"/>
            <a:ext cx="2423160" cy="3200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1F8A99"/>
                </a:solidFill>
                <a:latin typeface="Calibri"/>
              </a:rPr>
              <a:t>ENTER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538728" y="3685032"/>
            <a:ext cx="2148840" cy="7498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i="0">
                <a:solidFill>
                  <a:srgbClr val="5A6478"/>
                </a:solidFill>
                <a:latin typeface="Calibri"/>
              </a:rPr>
              <a:t>camera and agent take a viewpoint</a:t>
            </a:r>
          </a:p>
        </p:txBody>
      </p:sp>
      <p:sp>
        <p:nvSpPr>
          <p:cNvPr id="19" name="Right Arrow 18"/>
          <p:cNvSpPr/>
          <p:nvPr/>
        </p:nvSpPr>
        <p:spPr>
          <a:xfrm>
            <a:off x="5733288" y="2167128"/>
            <a:ext cx="393192" cy="256032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Oval 19"/>
          <p:cNvSpPr/>
          <p:nvPr/>
        </p:nvSpPr>
        <p:spPr>
          <a:xfrm>
            <a:off x="6903720" y="1828800"/>
            <a:ext cx="914400" cy="914400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132320" y="2112264"/>
            <a:ext cx="45720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44768" y="3127248"/>
            <a:ext cx="2423160" cy="3200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1F8A99"/>
                </a:solidFill>
                <a:latin typeface="Calibri"/>
              </a:rPr>
              <a:t>ACT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281928" y="3685032"/>
            <a:ext cx="2148840" cy="7498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i="0">
                <a:solidFill>
                  <a:srgbClr val="5A6478"/>
                </a:solidFill>
                <a:latin typeface="Calibri"/>
              </a:rPr>
              <a:t>keys · controls · robot commands</a:t>
            </a:r>
          </a:p>
        </p:txBody>
      </p:sp>
      <p:sp>
        <p:nvSpPr>
          <p:cNvPr id="24" name="Right Arrow 23"/>
          <p:cNvSpPr/>
          <p:nvPr/>
        </p:nvSpPr>
        <p:spPr>
          <a:xfrm>
            <a:off x="8476488" y="2167128"/>
            <a:ext cx="393192" cy="256032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Oval 24"/>
          <p:cNvSpPr/>
          <p:nvPr/>
        </p:nvSpPr>
        <p:spPr>
          <a:xfrm>
            <a:off x="9646920" y="1828800"/>
            <a:ext cx="914400" cy="914400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875520" y="2112264"/>
            <a:ext cx="45720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887968" y="3127248"/>
            <a:ext cx="2423160" cy="3200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1F8A99"/>
                </a:solidFill>
                <a:latin typeface="Calibri"/>
              </a:rPr>
              <a:t>BRANCH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025128" y="3685032"/>
            <a:ext cx="2148840" cy="7498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i="0">
                <a:solidFill>
                  <a:srgbClr val="5A6478"/>
                </a:solidFill>
                <a:latin typeface="Calibri"/>
              </a:rPr>
              <a:t>rewind and compare alternatives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1261872" y="4892040"/>
            <a:ext cx="9674352" cy="621792"/>
          </a:xfrm>
          <a:prstGeom prst="roundRect">
            <a:avLst/>
          </a:prstGeom>
          <a:solidFill>
            <a:srgbClr val="DFF3F6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1554480" y="5093208"/>
            <a:ext cx="9089136" cy="21945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12142B"/>
                </a:solidFill>
                <a:latin typeface="Calibri"/>
              </a:rPr>
              <a:t>The prompt creates the initial conditions. Interaction creates the product.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18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Agents can rehearse in generated worlds—but transfer remains unproven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Google DeepMind, SIMA 2; Google DeepMind, Genie 3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18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58368" y="1783080"/>
            <a:ext cx="1353312" cy="65836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749808" y="1993392"/>
            <a:ext cx="1170432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1" i="0">
                <a:solidFill>
                  <a:srgbClr val="12142B"/>
                </a:solidFill>
                <a:latin typeface="Calibri"/>
              </a:rPr>
              <a:t>GOAL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2029967" y="1993392"/>
            <a:ext cx="256032" cy="182880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2331720" y="1783080"/>
            <a:ext cx="1353312" cy="65836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2423160" y="1993392"/>
            <a:ext cx="1170432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1" i="0">
                <a:solidFill>
                  <a:srgbClr val="12142B"/>
                </a:solidFill>
                <a:latin typeface="Calibri"/>
              </a:rPr>
              <a:t>OBSERVE STATE</a:t>
            </a:r>
          </a:p>
        </p:txBody>
      </p:sp>
      <p:sp>
        <p:nvSpPr>
          <p:cNvPr id="15" name="Right Arrow 14"/>
          <p:cNvSpPr/>
          <p:nvPr/>
        </p:nvSpPr>
        <p:spPr>
          <a:xfrm>
            <a:off x="3703320" y="1993392"/>
            <a:ext cx="256032" cy="182880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4005072" y="1783080"/>
            <a:ext cx="1353312" cy="65836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096511" y="1993392"/>
            <a:ext cx="1170432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1" i="0">
                <a:solidFill>
                  <a:srgbClr val="12142B"/>
                </a:solidFill>
                <a:latin typeface="Calibri"/>
              </a:rPr>
              <a:t>PREDICT FUTURES</a:t>
            </a:r>
          </a:p>
        </p:txBody>
      </p:sp>
      <p:sp>
        <p:nvSpPr>
          <p:cNvPr id="18" name="Right Arrow 17"/>
          <p:cNvSpPr/>
          <p:nvPr/>
        </p:nvSpPr>
        <p:spPr>
          <a:xfrm>
            <a:off x="5376672" y="1993392"/>
            <a:ext cx="256032" cy="182880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5678424" y="1783080"/>
            <a:ext cx="1353312" cy="65836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5769864" y="1993392"/>
            <a:ext cx="1170432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1" i="0">
                <a:solidFill>
                  <a:srgbClr val="12142B"/>
                </a:solidFill>
                <a:latin typeface="Calibri"/>
              </a:rPr>
              <a:t>ACT</a:t>
            </a:r>
          </a:p>
        </p:txBody>
      </p:sp>
      <p:sp>
        <p:nvSpPr>
          <p:cNvPr id="21" name="Right Arrow 20"/>
          <p:cNvSpPr/>
          <p:nvPr/>
        </p:nvSpPr>
        <p:spPr>
          <a:xfrm>
            <a:off x="7050024" y="1993392"/>
            <a:ext cx="256032" cy="182880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7351775" y="1783080"/>
            <a:ext cx="1353312" cy="65836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7443215" y="1993392"/>
            <a:ext cx="1170432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1" i="0">
                <a:solidFill>
                  <a:srgbClr val="12142B"/>
                </a:solidFill>
                <a:latin typeface="Calibri"/>
              </a:rPr>
              <a:t>WORLD RESPONDS</a:t>
            </a:r>
          </a:p>
        </p:txBody>
      </p:sp>
      <p:sp>
        <p:nvSpPr>
          <p:cNvPr id="24" name="Right Arrow 23"/>
          <p:cNvSpPr/>
          <p:nvPr/>
        </p:nvSpPr>
        <p:spPr>
          <a:xfrm>
            <a:off x="8723376" y="1993392"/>
            <a:ext cx="256032" cy="182880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9025128" y="1783080"/>
            <a:ext cx="1353312" cy="65836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116567" y="1993392"/>
            <a:ext cx="1170432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1" i="0">
                <a:solidFill>
                  <a:srgbClr val="12142B"/>
                </a:solidFill>
                <a:latin typeface="Calibri"/>
              </a:rPr>
              <a:t>LEARN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58368" y="3063240"/>
            <a:ext cx="10881360" cy="96012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658368" y="3063240"/>
            <a:ext cx="73152" cy="960120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886968" y="3227832"/>
            <a:ext cx="10488168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i="0">
                <a:solidFill>
                  <a:srgbClr val="1F8A99"/>
                </a:solidFill>
                <a:latin typeface="Calibri"/>
              </a:rPr>
              <a:t>EVIDENCE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86968" y="3685032"/>
            <a:ext cx="10488168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5A6478"/>
                </a:solidFill>
                <a:latin typeface="Calibri"/>
              </a:rPr>
              <a:t>DeepMind demonstrated SIMA 2 orienting and acting toward goals in unseen Genie 3 environments.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58368" y="4370832"/>
            <a:ext cx="10881360" cy="96012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2" name="Rectangle 31"/>
          <p:cNvSpPr/>
          <p:nvPr/>
        </p:nvSpPr>
        <p:spPr>
          <a:xfrm>
            <a:off x="658368" y="4370832"/>
            <a:ext cx="73152" cy="960120"/>
          </a:xfrm>
          <a:prstGeom prst="rect">
            <a:avLst/>
          </a:prstGeom>
          <a:solidFill>
            <a:srgbClr val="D982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TextBox 32"/>
          <p:cNvSpPr txBox="1"/>
          <p:nvPr/>
        </p:nvSpPr>
        <p:spPr>
          <a:xfrm>
            <a:off x="886968" y="4535424"/>
            <a:ext cx="10488168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i="0">
                <a:solidFill>
                  <a:srgbClr val="D9822B"/>
                </a:solidFill>
                <a:latin typeface="Calibri"/>
              </a:rPr>
              <a:t>BOUNDARY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86968" y="4992624"/>
            <a:ext cx="10488168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>
                <a:solidFill>
                  <a:srgbClr val="5A6478"/>
                </a:solidFill>
                <a:latin typeface="Calibri"/>
              </a:rPr>
              <a:t>This is a research demonstration in virtual worlds, not evidence of broad physical-world transfer or safety.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19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Planning spends inference compute comparing futures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Assran et al., V-JEPA 2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19 / 24</a:t>
            </a:r>
          </a:p>
        </p:txBody>
      </p:sp>
      <p:sp>
        <p:nvSpPr>
          <p:cNvPr id="10" name="Oval 9"/>
          <p:cNvSpPr/>
          <p:nvPr/>
        </p:nvSpPr>
        <p:spPr>
          <a:xfrm>
            <a:off x="731520" y="1609344"/>
            <a:ext cx="457200" cy="457200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59536" y="1737360"/>
            <a:ext cx="201168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417320" y="1591056"/>
            <a:ext cx="4754880" cy="50292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627632" y="1719072"/>
            <a:ext cx="4343400" cy="2286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12142B"/>
                </a:solidFill>
                <a:latin typeface="Calibri"/>
              </a:rPr>
              <a:t>Encode current state</a:t>
            </a:r>
          </a:p>
        </p:txBody>
      </p:sp>
      <p:sp>
        <p:nvSpPr>
          <p:cNvPr id="14" name="Oval 13"/>
          <p:cNvSpPr/>
          <p:nvPr/>
        </p:nvSpPr>
        <p:spPr>
          <a:xfrm>
            <a:off x="731520" y="2322576"/>
            <a:ext cx="457200" cy="457200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59536" y="2450592"/>
            <a:ext cx="201168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417320" y="2304288"/>
            <a:ext cx="4754880" cy="50292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627632" y="2432304"/>
            <a:ext cx="4343400" cy="2286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12142B"/>
                </a:solidFill>
                <a:latin typeface="Calibri"/>
              </a:rPr>
              <a:t>Sample candidate action sequences</a:t>
            </a:r>
          </a:p>
        </p:txBody>
      </p:sp>
      <p:sp>
        <p:nvSpPr>
          <p:cNvPr id="18" name="Oval 17"/>
          <p:cNvSpPr/>
          <p:nvPr/>
        </p:nvSpPr>
        <p:spPr>
          <a:xfrm>
            <a:off x="731520" y="3035808"/>
            <a:ext cx="457200" cy="457200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59536" y="3163824"/>
            <a:ext cx="201168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1417320" y="3017520"/>
            <a:ext cx="4754880" cy="50292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1627632" y="3145536"/>
            <a:ext cx="4343400" cy="2286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12142B"/>
                </a:solidFill>
                <a:latin typeface="Calibri"/>
              </a:rPr>
              <a:t>Roll each sequence through the world model</a:t>
            </a:r>
          </a:p>
        </p:txBody>
      </p:sp>
      <p:sp>
        <p:nvSpPr>
          <p:cNvPr id="22" name="Oval 21"/>
          <p:cNvSpPr/>
          <p:nvPr/>
        </p:nvSpPr>
        <p:spPr>
          <a:xfrm>
            <a:off x="731520" y="3749039"/>
            <a:ext cx="457200" cy="457200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859536" y="3877055"/>
            <a:ext cx="201168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417320" y="3730752"/>
            <a:ext cx="4754880" cy="50292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1627632" y="3858768"/>
            <a:ext cx="4343400" cy="2286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12142B"/>
                </a:solidFill>
                <a:latin typeface="Calibri"/>
              </a:rPr>
              <a:t>Score predicted outcomes against the goal</a:t>
            </a:r>
          </a:p>
        </p:txBody>
      </p:sp>
      <p:sp>
        <p:nvSpPr>
          <p:cNvPr id="26" name="Oval 25"/>
          <p:cNvSpPr/>
          <p:nvPr/>
        </p:nvSpPr>
        <p:spPr>
          <a:xfrm>
            <a:off x="731520" y="4462272"/>
            <a:ext cx="457200" cy="457200"/>
          </a:xfrm>
          <a:prstGeom prst="ellipse">
            <a:avLst/>
          </a:prstGeom>
          <a:solidFill>
            <a:srgbClr val="12142B"/>
          </a:solidFill>
          <a:ln w="1397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859536" y="4590288"/>
            <a:ext cx="201168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1417320" y="4443984"/>
            <a:ext cx="4754880" cy="50292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1627632" y="4572000"/>
            <a:ext cx="4343400" cy="2286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i="0">
                <a:solidFill>
                  <a:srgbClr val="12142B"/>
                </a:solidFill>
                <a:latin typeface="Calibri"/>
              </a:rPr>
              <a:t>Execute only the first action; observe and repeat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656832" y="1609344"/>
            <a:ext cx="4864608" cy="3429000"/>
          </a:xfrm>
          <a:prstGeom prst="roundRect">
            <a:avLst/>
          </a:prstGeom>
          <a:solidFill>
            <a:srgbClr val="DFF3F6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6967728" y="1901952"/>
            <a:ext cx="1828800" cy="31089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1F8A99"/>
                </a:solidFill>
                <a:latin typeface="Calibri"/>
              </a:rPr>
              <a:t>V-JEPA 2-AC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967728" y="2578608"/>
            <a:ext cx="4206240" cy="16002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12142B"/>
                </a:solidFill>
                <a:latin typeface="Calibri"/>
              </a:rPr>
              <a:t>V-JEPA 2-AC shows this pattern on Franka-arm tasks, but uses image goals, is sensitive to camera placement, and has no pixel decoder.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6967728" y="4370832"/>
            <a:ext cx="4206240" cy="39319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7132320" y="4480560"/>
            <a:ext cx="3877056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i="0">
                <a:solidFill>
                  <a:srgbClr val="FFFFFF"/>
                </a:solidFill>
                <a:latin typeface="Calibri"/>
              </a:rPr>
              <a:t>Useful evidence ≠ universal control</a:t>
            </a:r>
          </a:p>
        </p:txBody>
      </p:sp>
      <p:cxnSp>
        <p:nvCxnSpPr>
          <p:cNvPr id="35" name="Connector 34"/>
          <p:cNvCxnSpPr/>
          <p:nvPr/>
        </p:nvCxnSpPr>
        <p:spPr>
          <a:xfrm>
            <a:off x="3621024" y="5468112"/>
            <a:ext cx="5431536" cy="0"/>
          </a:xfrm>
          <a:prstGeom prst="line">
            <a:avLst/>
          </a:prstGeom>
          <a:ln w="16510">
            <a:solidFill>
              <a:srgbClr val="D9822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343400" y="5559552"/>
            <a:ext cx="4023360" cy="18288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D9822B"/>
                </a:solidFill>
                <a:latin typeface="Calibri"/>
              </a:rPr>
              <a:t>replan after every executed action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20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The first value pools replace expensive trials and handcrafted simulators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NVIDIA, Cosmos 3; Decart, Oasis 3; World Labs, Atlas; Tencent Hunyuan, HY-World 2.0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20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58368" y="1627632"/>
            <a:ext cx="3246120" cy="1536192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658368" y="1627632"/>
            <a:ext cx="73152" cy="15361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86968" y="1792224"/>
            <a:ext cx="2852927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1F8A99"/>
                </a:solidFill>
                <a:latin typeface="Calibri"/>
              </a:rPr>
              <a:t>ROBOTICS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6968" y="2249424"/>
            <a:ext cx="2852927" cy="7772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0" i="0">
                <a:solidFill>
                  <a:srgbClr val="5A6478"/>
                </a:solidFill>
                <a:latin typeface="Calibri"/>
              </a:rPr>
              <a:t>policy rehearsal and synthetic edge cases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343400" y="1627632"/>
            <a:ext cx="3246120" cy="1536192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4343400" y="1627632"/>
            <a:ext cx="73152" cy="1536192"/>
          </a:xfrm>
          <a:prstGeom prst="rect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4572000" y="1792224"/>
            <a:ext cx="2852927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45CADB"/>
                </a:solidFill>
                <a:latin typeface="Calibri"/>
              </a:rPr>
              <a:t>AUTONOMOUS SYSTEMS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72000" y="2249424"/>
            <a:ext cx="2852927" cy="7772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0" i="0">
                <a:solidFill>
                  <a:srgbClr val="5A6478"/>
                </a:solidFill>
                <a:latin typeface="Calibri"/>
              </a:rPr>
              <a:t>rare traffic and sensor scenarios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028431" y="1627632"/>
            <a:ext cx="3246120" cy="1536192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8028431" y="1627632"/>
            <a:ext cx="73152" cy="1536192"/>
          </a:xfrm>
          <a:prstGeom prst="rect">
            <a:avLst/>
          </a:prstGeom>
          <a:solidFill>
            <a:srgbClr val="D982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257031" y="1792224"/>
            <a:ext cx="2852927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D9822B"/>
                </a:solidFill>
                <a:latin typeface="Calibri"/>
              </a:rPr>
              <a:t>GAMES + MEDIA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57031" y="2249424"/>
            <a:ext cx="2852927" cy="7772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0" i="0">
                <a:solidFill>
                  <a:srgbClr val="5A6478"/>
                </a:solidFill>
                <a:latin typeface="Calibri"/>
              </a:rPr>
              <a:t>playable generated environments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58368" y="3611880"/>
            <a:ext cx="3246120" cy="1536192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58368" y="3611880"/>
            <a:ext cx="73152" cy="15361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886968" y="3776472"/>
            <a:ext cx="2852927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1F8A99"/>
                </a:solidFill>
                <a:latin typeface="Calibri"/>
              </a:rPr>
              <a:t>DIGITAL TWINS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6968" y="4233672"/>
            <a:ext cx="2852927" cy="7772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0" i="0">
                <a:solidFill>
                  <a:srgbClr val="5A6478"/>
                </a:solidFill>
                <a:latin typeface="Calibri"/>
              </a:rPr>
              <a:t>persistent, branchable operational scenes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343400" y="3611880"/>
            <a:ext cx="3246120" cy="1536192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4343400" y="3611880"/>
            <a:ext cx="73152" cy="1536192"/>
          </a:xfrm>
          <a:prstGeom prst="rect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4572000" y="3776472"/>
            <a:ext cx="2852927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45CADB"/>
                </a:solidFill>
                <a:latin typeface="Calibri"/>
              </a:rPr>
              <a:t>DESIGN + VFX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572000" y="4233672"/>
            <a:ext cx="2852927" cy="7772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0" i="0">
                <a:solidFill>
                  <a:srgbClr val="5A6478"/>
                </a:solidFill>
                <a:latin typeface="Calibri"/>
              </a:rPr>
              <a:t>editable 3D assets and camera-controlled worlds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8028431" y="3611880"/>
            <a:ext cx="3246120" cy="1536192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Rectangle 30"/>
          <p:cNvSpPr/>
          <p:nvPr/>
        </p:nvSpPr>
        <p:spPr>
          <a:xfrm>
            <a:off x="8028431" y="3611880"/>
            <a:ext cx="73152" cy="1536192"/>
          </a:xfrm>
          <a:prstGeom prst="rect">
            <a:avLst/>
          </a:prstGeom>
          <a:solidFill>
            <a:srgbClr val="D982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8257031" y="3776472"/>
            <a:ext cx="2852927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D9822B"/>
                </a:solidFill>
                <a:latin typeface="Calibri"/>
              </a:rPr>
              <a:t>TRAINING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257031" y="4233672"/>
            <a:ext cx="2852927" cy="7772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0" i="0">
                <a:solidFill>
                  <a:srgbClr val="5A6478"/>
                </a:solidFill>
                <a:latin typeface="Calibri"/>
              </a:rPr>
              <a:t>hazardous or costly procedural practice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21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Cosmos 3 collapses reasoning, generation, and action into one open stack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NVIDIA, Cosmos 3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21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58368" y="1645920"/>
            <a:ext cx="5340096" cy="1993392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32688" y="1938528"/>
            <a:ext cx="1828800" cy="3200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1F8A99"/>
                </a:solidFill>
                <a:latin typeface="Calibri"/>
              </a:rPr>
              <a:t>REASONER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32688" y="2596896"/>
            <a:ext cx="4709160" cy="6583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12142B"/>
                </a:solidFill>
                <a:latin typeface="Calibri"/>
              </a:rPr>
              <a:t>interpret text, image, and video; analyze physical context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99632" y="1645920"/>
            <a:ext cx="5340096" cy="1993392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73952" y="1938528"/>
            <a:ext cx="1828800" cy="32004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45CADB"/>
                </a:solidFill>
                <a:latin typeface="Calibri"/>
              </a:rPr>
              <a:t>GENERATOR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73952" y="2596896"/>
            <a:ext cx="4709160" cy="6583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 i="0">
                <a:solidFill>
                  <a:srgbClr val="12142B"/>
                </a:solidFill>
                <a:latin typeface="Calibri"/>
              </a:rPr>
              <a:t>produce video, ambient sound, and action sequences</a:t>
            </a:r>
          </a:p>
        </p:txBody>
      </p:sp>
      <p:sp>
        <p:nvSpPr>
          <p:cNvPr id="16" name="cosmos-bridge"/>
          <p:cNvSpPr/>
          <p:nvPr/>
        </p:nvSpPr>
        <p:spPr>
          <a:xfrm>
            <a:off x="5596128" y="2414016"/>
            <a:ext cx="493776" cy="310896"/>
          </a:xfrm>
          <a:prstGeom prst="rightArrow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1234440" y="4041648"/>
            <a:ext cx="2971800" cy="53035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371600" y="4206240"/>
            <a:ext cx="269748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FFFFFF"/>
                </a:solidFill>
                <a:latin typeface="Calibri"/>
              </a:rPr>
              <a:t>Nano · 16B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663440" y="4041648"/>
            <a:ext cx="2971800" cy="53035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4800600" y="4206240"/>
            <a:ext cx="269748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FFFFFF"/>
                </a:solidFill>
                <a:latin typeface="Calibri"/>
              </a:rPr>
              <a:t>Super · 64B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092440" y="4041648"/>
            <a:ext cx="2971800" cy="53035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8229600" y="4206240"/>
            <a:ext cx="269748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FFFFFF"/>
                </a:solidFill>
                <a:latin typeface="Calibri"/>
              </a:rPr>
              <a:t>Edge · announced / coming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1234440" y="4992624"/>
            <a:ext cx="9829800" cy="548640"/>
          </a:xfrm>
          <a:prstGeom prst="roundRect">
            <a:avLst/>
          </a:prstGeom>
          <a:solidFill>
            <a:srgbClr val="DFF3F6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1508760" y="5157216"/>
            <a:ext cx="9281160" cy="21945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2142B"/>
                </a:solidFill>
                <a:latin typeface="Calibri"/>
              </a:rPr>
              <a:t>Open models, code, tools, Hugging Face artifacts, and NIM deployment paths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214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45CADB"/>
                </a:solidFill>
                <a:latin typeface="Calibri"/>
              </a:rPr>
              <a:t>WORLD MODELS · PUBLIC PRIMER · 22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FFFFFF"/>
                </a:solidFill>
                <a:latin typeface="Arial"/>
              </a:rPr>
              <a:t>Document RAG can inform a world model; it cannot supply the physics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Sources accessed 2026-09-10: Yang et al., Retrieval-Augmented World Models; MemWM; Tencent Hunyuan, HY-World 2.0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3E46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22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58368" y="1609344"/>
            <a:ext cx="5340096" cy="2423160"/>
          </a:xfrm>
          <a:prstGeom prst="roundRect">
            <a:avLst/>
          </a:prstGeom>
          <a:solidFill>
            <a:srgbClr val="1C2452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" y="1865376"/>
            <a:ext cx="2377440" cy="31089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1F8A99"/>
                </a:solidFill>
                <a:latin typeface="Calibri"/>
              </a:rPr>
              <a:t>DOCUMENT RAG</a:t>
            </a:r>
          </a:p>
        </p:txBody>
      </p:sp>
      <p:sp>
        <p:nvSpPr>
          <p:cNvPr id="12" name="Oval 11"/>
          <p:cNvSpPr/>
          <p:nvPr/>
        </p:nvSpPr>
        <p:spPr>
          <a:xfrm>
            <a:off x="950976" y="2514600"/>
            <a:ext cx="201168" cy="201168"/>
          </a:xfrm>
          <a:prstGeom prst="ellipse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344168" y="2450592"/>
            <a:ext cx="4315968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1" i="0">
                <a:solidFill>
                  <a:srgbClr val="DDE4F5"/>
                </a:solidFill>
                <a:latin typeface="Calibri"/>
              </a:rPr>
              <a:t>retrieve text</a:t>
            </a:r>
          </a:p>
        </p:txBody>
      </p:sp>
      <p:sp>
        <p:nvSpPr>
          <p:cNvPr id="14" name="Oval 13"/>
          <p:cNvSpPr/>
          <p:nvPr/>
        </p:nvSpPr>
        <p:spPr>
          <a:xfrm>
            <a:off x="950976" y="2990088"/>
            <a:ext cx="201168" cy="201168"/>
          </a:xfrm>
          <a:prstGeom prst="ellipse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344168" y="2926080"/>
            <a:ext cx="4315968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0" i="0">
                <a:solidFill>
                  <a:srgbClr val="DDE4F5"/>
                </a:solidFill>
                <a:latin typeface="Calibri"/>
              </a:rPr>
              <a:t>add instructions or facts</a:t>
            </a:r>
          </a:p>
        </p:txBody>
      </p:sp>
      <p:sp>
        <p:nvSpPr>
          <p:cNvPr id="16" name="Oval 15"/>
          <p:cNvSpPr/>
          <p:nvPr/>
        </p:nvSpPr>
        <p:spPr>
          <a:xfrm>
            <a:off x="950976" y="3465576"/>
            <a:ext cx="201168" cy="201168"/>
          </a:xfrm>
          <a:prstGeom prst="ellipse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344168" y="3401568"/>
            <a:ext cx="4315968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0" i="0">
                <a:solidFill>
                  <a:srgbClr val="DDE4F5"/>
                </a:solidFill>
                <a:latin typeface="Calibri"/>
              </a:rPr>
              <a:t>useful for digital procedures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199632" y="1609344"/>
            <a:ext cx="5340096" cy="2423160"/>
          </a:xfrm>
          <a:prstGeom prst="roundRect">
            <a:avLst/>
          </a:prstGeom>
          <a:solidFill>
            <a:srgbClr val="1C2452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455664" y="1865376"/>
            <a:ext cx="2377440" cy="31089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45CADB"/>
                </a:solidFill>
                <a:latin typeface="Calibri"/>
              </a:rPr>
              <a:t>ENVIRONMENT GROUNDING</a:t>
            </a:r>
          </a:p>
        </p:txBody>
      </p:sp>
      <p:sp>
        <p:nvSpPr>
          <p:cNvPr id="20" name="Oval 19"/>
          <p:cNvSpPr/>
          <p:nvPr/>
        </p:nvSpPr>
        <p:spPr>
          <a:xfrm>
            <a:off x="6492240" y="2514600"/>
            <a:ext cx="201168" cy="201168"/>
          </a:xfrm>
          <a:prstGeom prst="ellipse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885432" y="2450592"/>
            <a:ext cx="4315968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1" i="0">
                <a:solidFill>
                  <a:srgbClr val="DDE4F5"/>
                </a:solidFill>
                <a:latin typeface="Calibri"/>
              </a:rPr>
              <a:t>capture state + actions</a:t>
            </a:r>
          </a:p>
        </p:txBody>
      </p:sp>
      <p:sp>
        <p:nvSpPr>
          <p:cNvPr id="22" name="Oval 21"/>
          <p:cNvSpPr/>
          <p:nvPr/>
        </p:nvSpPr>
        <p:spPr>
          <a:xfrm>
            <a:off x="6492240" y="2990088"/>
            <a:ext cx="201168" cy="201168"/>
          </a:xfrm>
          <a:prstGeom prst="ellipse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885432" y="2926080"/>
            <a:ext cx="4315968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0" i="0">
                <a:solidFill>
                  <a:srgbClr val="DDE4F5"/>
                </a:solidFill>
                <a:latin typeface="Calibri"/>
              </a:rPr>
              <a:t>learn or retrieve transitions</a:t>
            </a:r>
          </a:p>
        </p:txBody>
      </p:sp>
      <p:sp>
        <p:nvSpPr>
          <p:cNvPr id="24" name="Oval 23"/>
          <p:cNvSpPr/>
          <p:nvPr/>
        </p:nvSpPr>
        <p:spPr>
          <a:xfrm>
            <a:off x="6492240" y="3465576"/>
            <a:ext cx="201168" cy="201168"/>
          </a:xfrm>
          <a:prstGeom prst="ellipse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885432" y="3401568"/>
            <a:ext cx="4315968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0" i="0">
                <a:solidFill>
                  <a:srgbClr val="DDE4F5"/>
                </a:solidFill>
                <a:latin typeface="Calibri"/>
              </a:rPr>
              <a:t>anchor geometry and live telemetry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58368" y="4407408"/>
            <a:ext cx="2542032" cy="53035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768096" y="4572000"/>
            <a:ext cx="2322576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FFFFFF"/>
                </a:solidFill>
                <a:latin typeface="Calibri"/>
              </a:rPr>
              <a:t>CONDITION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3429000" y="4407408"/>
            <a:ext cx="2542032" cy="53035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3538728" y="4572000"/>
            <a:ext cx="2322576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FFFFFF"/>
                </a:solidFill>
                <a:latin typeface="Calibri"/>
              </a:rPr>
              <a:t>RETRIEVE STATE / TRANSITIONS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199631" y="4407408"/>
            <a:ext cx="2542032" cy="53035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6309359" y="4572000"/>
            <a:ext cx="2322576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FFFFFF"/>
                </a:solidFill>
                <a:latin typeface="Calibri"/>
              </a:rPr>
              <a:t>POST-TRAIN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8970264" y="4407408"/>
            <a:ext cx="2542032" cy="530352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TextBox 32"/>
          <p:cNvSpPr txBox="1"/>
          <p:nvPr/>
        </p:nvSpPr>
        <p:spPr>
          <a:xfrm>
            <a:off x="9079992" y="4572000"/>
            <a:ext cx="2322576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FFFFFF"/>
                </a:solidFill>
                <a:latin typeface="Calibri"/>
              </a:rPr>
              <a:t>GROUND IN A PERSISTENT TWIN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2423160" y="5285232"/>
            <a:ext cx="7342631" cy="402336"/>
          </a:xfrm>
          <a:prstGeom prst="roundRect">
            <a:avLst/>
          </a:prstGeom>
          <a:solidFill>
            <a:srgbClr val="FBEDDB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2651760" y="5394960"/>
            <a:ext cx="6885432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i="0">
                <a:solidFill>
                  <a:srgbClr val="12142B"/>
                </a:solidFill>
                <a:latin typeface="Calibri"/>
              </a:rPr>
              <a:t>RAG is a component, not the data strategy.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1F8A99"/>
                </a:solidFill>
                <a:latin typeface="Calibri"/>
              </a:rPr>
              <a:t>WORLD MODELS · PUBLIC PRIMER · 23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12142B"/>
                </a:solidFill>
                <a:latin typeface="Arial"/>
              </a:rPr>
              <a:t>A credible evaluation asks whether the rehearsal changes real outcomes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Sources accessed 2026-09-10: Assran et al., V-JEPA 2; Hafner, Yan &amp; Lillicrap, Dreamer 4; Google DeepMind, Genie 3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EAED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5A6478"/>
                </a:solidFill>
                <a:latin typeface="Calibri"/>
              </a:rPr>
              <a:t>23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58368" y="1627632"/>
            <a:ext cx="5340096" cy="129844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658368" y="1627632"/>
            <a:ext cx="73152" cy="1298448"/>
          </a:xfrm>
          <a:prstGeom prst="rect">
            <a:avLst/>
          </a:prstGeom>
          <a:solidFill>
            <a:srgbClr val="1F8A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86968" y="1792224"/>
            <a:ext cx="4946904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1F8A99"/>
                </a:solidFill>
                <a:latin typeface="Calibri"/>
              </a:rPr>
              <a:t>PLAUSIBILITY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6968" y="2249424"/>
            <a:ext cx="4946904" cy="53949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0" i="0">
                <a:solidFill>
                  <a:srgbClr val="5A6478"/>
                </a:solidFill>
                <a:latin typeface="Calibri"/>
              </a:rPr>
              <a:t>Do objects and motion obey constraints?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199632" y="1627632"/>
            <a:ext cx="5340096" cy="129844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199632" y="1627632"/>
            <a:ext cx="73152" cy="1298448"/>
          </a:xfrm>
          <a:prstGeom prst="rect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28232" y="1792224"/>
            <a:ext cx="4946904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45CADB"/>
                </a:solidFill>
                <a:latin typeface="Calibri"/>
              </a:rPr>
              <a:t>CONTROLLABILITY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28232" y="2249424"/>
            <a:ext cx="4946904" cy="53949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0" i="0">
                <a:solidFill>
                  <a:srgbClr val="5A6478"/>
                </a:solidFill>
                <a:latin typeface="Calibri"/>
              </a:rPr>
              <a:t>Do different actions produce appropriate divergence?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58368" y="3291840"/>
            <a:ext cx="5340096" cy="129844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658368" y="3291840"/>
            <a:ext cx="73152" cy="1298448"/>
          </a:xfrm>
          <a:prstGeom prst="rect">
            <a:avLst/>
          </a:prstGeom>
          <a:solidFill>
            <a:srgbClr val="D982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86968" y="3456432"/>
            <a:ext cx="4946904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D9822B"/>
                </a:solidFill>
                <a:latin typeface="Calibri"/>
              </a:rPr>
              <a:t>CONSISTENCY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86968" y="3913632"/>
            <a:ext cx="4946904" cy="53949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0" i="0">
                <a:solidFill>
                  <a:srgbClr val="5A6478"/>
                </a:solidFill>
                <a:latin typeface="Calibri"/>
              </a:rPr>
              <a:t>How long does state remain coherent?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199632" y="3291840"/>
            <a:ext cx="5340096" cy="1298448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1C245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199632" y="3291840"/>
            <a:ext cx="73152" cy="1298448"/>
          </a:xfrm>
          <a:prstGeom prst="rect">
            <a:avLst/>
          </a:prstGeom>
          <a:solidFill>
            <a:srgbClr val="1C24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428232" y="3456432"/>
            <a:ext cx="4946904" cy="38404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i="0">
                <a:solidFill>
                  <a:srgbClr val="1C2452"/>
                </a:solidFill>
                <a:latin typeface="Calibri"/>
              </a:rPr>
              <a:t>UTILITY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28232" y="3913632"/>
            <a:ext cx="4946904" cy="539496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0" i="0">
                <a:solidFill>
                  <a:srgbClr val="5A6478"/>
                </a:solidFill>
                <a:latin typeface="Calibri"/>
              </a:rPr>
              <a:t>Does an agent trained or tested inside perform outside?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85800" y="4983480"/>
            <a:ext cx="292608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1" i="0">
                <a:solidFill>
                  <a:srgbClr val="D9822B"/>
                </a:solidFill>
                <a:latin typeface="Calibri"/>
              </a:rPr>
              <a:t>RISKS TO HOLD BESIDE EVERY SCORE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58368" y="5321808"/>
            <a:ext cx="10881360" cy="438912"/>
          </a:xfrm>
          <a:prstGeom prst="roundRect">
            <a:avLst/>
          </a:prstGeom>
          <a:solidFill>
            <a:srgbClr val="FBEDDB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841248" y="5449824"/>
            <a:ext cx="10515600" cy="16459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i="0">
                <a:solidFill>
                  <a:srgbClr val="12142B"/>
                </a:solidFill>
                <a:latin typeface="Calibri"/>
              </a:rPr>
              <a:t>simulation bias · coverage gaps · unsafe transfer · privacy / likeness · vendor-reported benchmarks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background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214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eyebrow"/>
          <p:cNvSpPr txBox="1"/>
          <p:nvPr/>
        </p:nvSpPr>
        <p:spPr>
          <a:xfrm>
            <a:off x="621792" y="228600"/>
            <a:ext cx="4114800" cy="20116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i="0">
                <a:solidFill>
                  <a:srgbClr val="45CADB"/>
                </a:solidFill>
                <a:latin typeface="Calibri"/>
              </a:rPr>
              <a:t>WORLD MODELS · PUBLIC PRIMER · 24</a:t>
            </a:r>
          </a:p>
        </p:txBody>
      </p:sp>
      <p:sp>
        <p:nvSpPr>
          <p:cNvPr id="4" name="slide-title"/>
          <p:cNvSpPr txBox="1"/>
          <p:nvPr/>
        </p:nvSpPr>
        <p:spPr>
          <a:xfrm>
            <a:off x="603504" y="438912"/>
            <a:ext cx="10972800" cy="1024128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600" b="1" i="0">
                <a:solidFill>
                  <a:srgbClr val="FFFFFF"/>
                </a:solidFill>
                <a:latin typeface="Arial"/>
              </a:rPr>
              <a:t>The emerging stack gives language a physics engine</a:t>
            </a:r>
          </a:p>
        </p:txBody>
      </p:sp>
      <p:sp>
        <p:nvSpPr>
          <p:cNvPr id="5" name="title-rule"/>
          <p:cNvSpPr/>
          <p:nvPr/>
        </p:nvSpPr>
        <p:spPr>
          <a:xfrm>
            <a:off x="621792" y="1426464"/>
            <a:ext cx="914400" cy="50292"/>
          </a:xfrm>
          <a:prstGeom prst="rect">
            <a:avLst/>
          </a:prstGeom>
          <a:solidFill>
            <a:srgbClr val="45CA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source-note"/>
          <p:cNvSpPr txBox="1"/>
          <p:nvPr/>
        </p:nvSpPr>
        <p:spPr>
          <a:xfrm>
            <a:off x="621792" y="6007608"/>
            <a:ext cx="10378440" cy="34747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Sources accessed 2026-09-10: World Labs, Atlas; Runway, GWM Worlds 2; NVIDIA, Cosmos 3; Assran et al., V-JEPA 2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21792" y="6437376"/>
            <a:ext cx="10945368" cy="0"/>
          </a:xfrm>
          <a:prstGeom prst="line">
            <a:avLst/>
          </a:prstGeom>
          <a:ln w="10160">
            <a:solidFill>
              <a:srgbClr val="3E46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-left"/>
          <p:cNvSpPr txBox="1"/>
          <p:nvPr/>
        </p:nvSpPr>
        <p:spPr>
          <a:xfrm>
            <a:off x="621792" y="6492240"/>
            <a:ext cx="640080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World Models: The AI That Rehearses What Happens Next</a:t>
            </a:r>
          </a:p>
        </p:txBody>
      </p:sp>
      <p:sp>
        <p:nvSpPr>
          <p:cNvPr id="9" name="footer-right"/>
          <p:cNvSpPr txBox="1"/>
          <p:nvPr/>
        </p:nvSpPr>
        <p:spPr>
          <a:xfrm>
            <a:off x="10287000" y="6492240"/>
            <a:ext cx="1280160" cy="256032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 i="0">
                <a:solidFill>
                  <a:srgbClr val="9AA3B5"/>
                </a:solidFill>
                <a:latin typeface="Calibri"/>
              </a:rPr>
              <a:t>24 / 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060704" y="1627632"/>
            <a:ext cx="10058400" cy="786384"/>
          </a:xfrm>
          <a:prstGeom prst="roundRect">
            <a:avLst/>
          </a:prstGeom>
          <a:solidFill>
            <a:srgbClr val="1C2452"/>
          </a:solidFill>
          <a:ln w="12700">
            <a:solidFill>
              <a:srgbClr val="1F8A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316736" y="1828800"/>
            <a:ext cx="1417320" cy="2286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1F8A99"/>
                </a:solidFill>
                <a:latin typeface="Calibri"/>
              </a:rPr>
              <a:t>LANGUAGE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89504" y="1810512"/>
            <a:ext cx="7955279" cy="2926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goals · instructions · explanations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929384" y="2651760"/>
            <a:ext cx="8321040" cy="786384"/>
          </a:xfrm>
          <a:prstGeom prst="roundRect">
            <a:avLst/>
          </a:prstGeom>
          <a:solidFill>
            <a:srgbClr val="1C2452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2185415" y="2852928"/>
            <a:ext cx="1417320" cy="2286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45CADB"/>
                </a:solidFill>
                <a:latin typeface="Calibri"/>
              </a:rPr>
              <a:t>WORLD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758183" y="2834640"/>
            <a:ext cx="6217920" cy="2926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state · dynamics · counterfactual futures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798064" y="3675888"/>
            <a:ext cx="6583680" cy="786384"/>
          </a:xfrm>
          <a:prstGeom prst="roundRect">
            <a:avLst/>
          </a:prstGeom>
          <a:solidFill>
            <a:srgbClr val="1C2452"/>
          </a:solidFill>
          <a:ln w="12700">
            <a:solidFill>
              <a:srgbClr val="D982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3054096" y="3877056"/>
            <a:ext cx="1417320" cy="228600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i="0">
                <a:solidFill>
                  <a:srgbClr val="D9822B"/>
                </a:solidFill>
                <a:latin typeface="Calibri"/>
              </a:rPr>
              <a:t>ACTION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26864" y="3858768"/>
            <a:ext cx="4480560" cy="292608"/>
          </a:xfrm>
          <a:prstGeom prst="rect">
            <a:avLst/>
          </a:prstGeom>
          <a:noFill/>
        </p:spPr>
        <p:txBody>
          <a:bodyPr wrap="square" lIns="18288" rIns="18288" tIns="18288" bIns="18288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policy · control · feedback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1261872" y="4937760"/>
            <a:ext cx="9674352" cy="749808"/>
          </a:xfrm>
          <a:prstGeom prst="roundRect">
            <a:avLst/>
          </a:prstGeom>
          <a:solidFill>
            <a:srgbClr val="12142B"/>
          </a:solidFill>
          <a:ln w="12700">
            <a:solidFill>
              <a:srgbClr val="45CAD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1554480" y="5111496"/>
            <a:ext cx="9089136" cy="438912"/>
          </a:xfrm>
          <a:prstGeom prst="rect">
            <a:avLst/>
          </a:prstGeom>
          <a:noFill/>
        </p:spPr>
        <p:txBody>
          <a:bodyPr wrap="square" lIns="18288" rIns="18288" tIns="18288" bIns="18288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i="0">
                <a:solidFill>
                  <a:srgbClr val="FFFFFF"/>
                </a:solidFill>
                <a:latin typeface="Calibri"/>
              </a:rPr>
              <a:t>The important shift is not from text to video. It is from answering about the world to rehearsing what happens next.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Models: The AI That Rehearses What Happens Next</dc:title>
  <dc:subject>Public reading deck on world models</dc:subject>
  <dc:creator>brianletort.ai</dc:creator>
  <cp:keywords>world models, physical AI, simulation, planning, AI</cp:keywords>
  <dc:description>Curated public companion, sources accessed 2026-09-10.</dc:description>
  <cp:lastModifiedBy>brianletort.ai</cp:lastModifiedBy>
  <cp:revision>1</cp:revision>
  <dcterms:created xsi:type="dcterms:W3CDTF">2013-01-27T09:14:16Z</dcterms:created>
  <dcterms:modified xsi:type="dcterms:W3CDTF">2013-01-27T09:15:58Z</dcterms:modified>
  <cp:category/>
</cp:coreProperties>
</file>